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4" r:id="rId2"/>
    <p:sldId id="344" r:id="rId3"/>
    <p:sldId id="256" r:id="rId4"/>
    <p:sldId id="261" r:id="rId5"/>
    <p:sldId id="263" r:id="rId6"/>
    <p:sldId id="347" r:id="rId7"/>
    <p:sldId id="267" r:id="rId8"/>
    <p:sldId id="268" r:id="rId9"/>
    <p:sldId id="269" r:id="rId10"/>
    <p:sldId id="272" r:id="rId11"/>
    <p:sldId id="273" r:id="rId12"/>
    <p:sldId id="274" r:id="rId13"/>
    <p:sldId id="275" r:id="rId14"/>
    <p:sldId id="276" r:id="rId15"/>
    <p:sldId id="270" r:id="rId16"/>
    <p:sldId id="271" r:id="rId17"/>
    <p:sldId id="315" r:id="rId18"/>
    <p:sldId id="310" r:id="rId19"/>
    <p:sldId id="311" r:id="rId20"/>
    <p:sldId id="335" r:id="rId21"/>
    <p:sldId id="333" r:id="rId22"/>
    <p:sldId id="334" r:id="rId23"/>
    <p:sldId id="278" r:id="rId24"/>
    <p:sldId id="336" r:id="rId25"/>
    <p:sldId id="279" r:id="rId26"/>
    <p:sldId id="280" r:id="rId27"/>
    <p:sldId id="337" r:id="rId28"/>
    <p:sldId id="281" r:id="rId29"/>
    <p:sldId id="338" r:id="rId30"/>
    <p:sldId id="283" r:id="rId31"/>
    <p:sldId id="346" r:id="rId32"/>
    <p:sldId id="284" r:id="rId33"/>
    <p:sldId id="339" r:id="rId34"/>
    <p:sldId id="285" r:id="rId35"/>
    <p:sldId id="286" r:id="rId36"/>
    <p:sldId id="287" r:id="rId37"/>
    <p:sldId id="288" r:id="rId38"/>
    <p:sldId id="325" r:id="rId39"/>
    <p:sldId id="343" r:id="rId40"/>
    <p:sldId id="289" r:id="rId41"/>
    <p:sldId id="26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4F4ED"/>
    <a:srgbClr val="ED9069"/>
    <a:srgbClr val="284D78"/>
    <a:srgbClr val="9322A1"/>
    <a:srgbClr val="FFFF00"/>
    <a:srgbClr val="8CBD3A"/>
    <a:srgbClr val="E5152C"/>
    <a:srgbClr val="0092C8"/>
    <a:srgbClr val="AD8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0"/>
  </p:normalViewPr>
  <p:slideViewPr>
    <p:cSldViewPr>
      <p:cViewPr>
        <p:scale>
          <a:sx n="75" d="100"/>
          <a:sy n="75" d="100"/>
        </p:scale>
        <p:origin x="2670" y="9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9350A-4F5C-47B6-84A6-6EAC7E8A438C}" type="datetimeFigureOut">
              <a:rPr lang="en-US" smtClean="0"/>
              <a:t>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1A31A-096C-400E-A4F3-3CE28B933C45}" type="slidenum">
              <a:rPr lang="en-US" smtClean="0"/>
              <a:t>‹N°›</a:t>
            </a:fld>
            <a:endParaRPr lang="en-US"/>
          </a:p>
        </p:txBody>
      </p:sp>
    </p:spTree>
    <p:extLst>
      <p:ext uri="{BB962C8B-B14F-4D97-AF65-F5344CB8AC3E}">
        <p14:creationId xmlns:p14="http://schemas.microsoft.com/office/powerpoint/2010/main" val="99756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pPr defTabSz="978602"/>
            <a:fld id="{FDB26A11-800B-4F10-8A62-0D3DC8FF67A1}" type="slidenum">
              <a:rPr lang="fr-FR" sz="1300"/>
              <a:pPr defTabSz="978602"/>
              <a:t>2</a:t>
            </a:fld>
            <a:endParaRPr lang="fr-FR" sz="13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5497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B1A31A-096C-400E-A4F3-3CE28B933C45}" type="slidenum">
              <a:rPr lang="en-US" smtClean="0"/>
              <a:t>39</a:t>
            </a:fld>
            <a:endParaRPr lang="en-US"/>
          </a:p>
        </p:txBody>
      </p:sp>
    </p:spTree>
    <p:extLst>
      <p:ext uri="{BB962C8B-B14F-4D97-AF65-F5344CB8AC3E}">
        <p14:creationId xmlns:p14="http://schemas.microsoft.com/office/powerpoint/2010/main" val="411671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B1A31A-096C-400E-A4F3-3CE28B933C45}" type="slidenum">
              <a:rPr lang="en-US" smtClean="0"/>
              <a:t>41</a:t>
            </a:fld>
            <a:endParaRPr lang="en-US"/>
          </a:p>
        </p:txBody>
      </p:sp>
    </p:spTree>
    <p:extLst>
      <p:ext uri="{BB962C8B-B14F-4D97-AF65-F5344CB8AC3E}">
        <p14:creationId xmlns:p14="http://schemas.microsoft.com/office/powerpoint/2010/main" val="1497278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9131300" cy="6858000"/>
          </a:xfrm>
          <a:prstGeom prst="rect">
            <a:avLst/>
          </a:prstGeom>
        </p:spPr>
      </p:pic>
      <p:pic>
        <p:nvPicPr>
          <p:cNvPr id="6" name="Picture 6" descr="C:\Users\user\Desktop\ecoli.png"/>
          <p:cNvPicPr>
            <a:picLocks noChangeAspect="1" noChangeArrowheads="1"/>
          </p:cNvPicPr>
          <p:nvPr userDrawn="1"/>
        </p:nvPicPr>
        <p:blipFill>
          <a:blip r:embed="rId3"/>
          <a:srcRect/>
          <a:stretch>
            <a:fillRect/>
          </a:stretch>
        </p:blipFill>
        <p:spPr bwMode="auto">
          <a:xfrm>
            <a:off x="6248400" y="1143000"/>
            <a:ext cx="2157470" cy="2157470"/>
          </a:xfrm>
          <a:prstGeom prst="rect">
            <a:avLst/>
          </a:prstGeom>
          <a:noFill/>
        </p:spPr>
      </p:pic>
      <p:sp>
        <p:nvSpPr>
          <p:cNvPr id="3" name="Subtitle 2"/>
          <p:cNvSpPr>
            <a:spLocks noGrp="1"/>
          </p:cNvSpPr>
          <p:nvPr>
            <p:ph type="subTitle" idx="1"/>
          </p:nvPr>
        </p:nvSpPr>
        <p:spPr>
          <a:xfrm>
            <a:off x="457200" y="1981200"/>
            <a:ext cx="4114800" cy="2286000"/>
          </a:xfrm>
        </p:spPr>
        <p:txBody>
          <a:bodyPr/>
          <a:lstStyle>
            <a:lvl1pPr marL="0" indent="0" algn="l">
              <a:buNone/>
              <a:defRPr lang="en-US" sz="3200" kern="1200" dirty="0" smtClean="0">
                <a:solidFill>
                  <a:schemeClr val="tx1">
                    <a:lumMod val="50000"/>
                    <a:lumOff val="50000"/>
                  </a:schemeClr>
                </a:solidFill>
                <a:latin typeface="TheSerif Veolia W7 Bold"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199" y="1143000"/>
            <a:ext cx="4687111" cy="533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1BE154-8584-46F6-B1A9-3193CD45BD68}" type="datetime1">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70465-92B7-48B1-996F-090AB031792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E5959-1DD4-4055-B678-7EA1AE01F351}"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0465-92B7-48B1-996F-090AB0317929}"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632B6-2DA6-406E-B70D-1065AD59E148}"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0465-92B7-48B1-996F-090AB0317929}" type="slidenum">
              <a:rPr lang="en-US" smtClean="0"/>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65125" y="577850"/>
            <a:ext cx="7348538" cy="390525"/>
          </a:xfrm>
          <a:prstGeom prst="rect">
            <a:avLst/>
          </a:prstGeom>
        </p:spPr>
        <p:txBody>
          <a:bodyPr/>
          <a:lstStyle/>
          <a:p>
            <a:r>
              <a:rPr lang="fr-FR"/>
              <a:t>Cliquez pour modifier le style du titre</a:t>
            </a:r>
          </a:p>
        </p:txBody>
      </p:sp>
      <p:sp>
        <p:nvSpPr>
          <p:cNvPr id="3" name="Rectangle 8"/>
          <p:cNvSpPr>
            <a:spLocks noGrp="1" noChangeArrowheads="1"/>
          </p:cNvSpPr>
          <p:nvPr>
            <p:ph type="sldNum" sz="quarter" idx="10"/>
          </p:nvPr>
        </p:nvSpPr>
        <p:spPr>
          <a:ln/>
        </p:spPr>
        <p:txBody>
          <a:bodyPr/>
          <a:lstStyle>
            <a:lvl1pPr>
              <a:defRPr/>
            </a:lvl1pPr>
          </a:lstStyle>
          <a:p>
            <a:pPr>
              <a:defRPr/>
            </a:pPr>
            <a:fld id="{5CEA7067-6D9F-4672-BE8D-BCF83CDBA7E4}" type="slidenum">
              <a:rPr lang="en-GB"/>
              <a:pPr>
                <a:defRPr/>
              </a:pPr>
              <a:t>‹N°›</a:t>
            </a:fld>
            <a:endParaRPr lang="en-GB"/>
          </a:p>
        </p:txBody>
      </p:sp>
    </p:spTree>
    <p:extLst>
      <p:ext uri="{BB962C8B-B14F-4D97-AF65-F5344CB8AC3E}">
        <p14:creationId xmlns:p14="http://schemas.microsoft.com/office/powerpoint/2010/main" val="399775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5" y="577850"/>
            <a:ext cx="7348538" cy="390525"/>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sldNum" sz="quarter" idx="10"/>
          </p:nvPr>
        </p:nvSpPr>
        <p:spPr>
          <a:ln/>
        </p:spPr>
        <p:txBody>
          <a:bodyPr/>
          <a:lstStyle>
            <a:lvl1pPr>
              <a:defRPr/>
            </a:lvl1pPr>
          </a:lstStyle>
          <a:p>
            <a:pPr>
              <a:defRPr/>
            </a:pPr>
            <a:fld id="{B37FC211-2F0B-4E67-B414-B2FE4CC77C12}" type="slidenum">
              <a:rPr lang="en-GB"/>
              <a:pPr>
                <a:defRPr/>
              </a:pPr>
              <a:t>‹N°›</a:t>
            </a:fld>
            <a:endParaRPr lang="en-GB"/>
          </a:p>
        </p:txBody>
      </p:sp>
    </p:spTree>
    <p:extLst>
      <p:ext uri="{BB962C8B-B14F-4D97-AF65-F5344CB8AC3E}">
        <p14:creationId xmlns:p14="http://schemas.microsoft.com/office/powerpoint/2010/main" val="367916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h&amp;f-02.png"/>
          <p:cNvPicPr>
            <a:picLocks noChangeAspect="1"/>
          </p:cNvPicPr>
          <p:nvPr userDrawn="1"/>
        </p:nvPicPr>
        <p:blipFill>
          <a:blip r:embed="rId2"/>
          <a:srcRect l="69167" t="86666" b="5555"/>
          <a:stretch>
            <a:fillRect/>
          </a:stretch>
        </p:blipFill>
        <p:spPr>
          <a:xfrm>
            <a:off x="6324600" y="5943600"/>
            <a:ext cx="2819400" cy="5334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00" y="0"/>
            <a:ext cx="9131300" cy="6858000"/>
          </a:xfrm>
          <a:prstGeom prst="rect">
            <a:avLst/>
          </a:prstGeom>
        </p:spPr>
      </p:pic>
      <p:sp>
        <p:nvSpPr>
          <p:cNvPr id="6" name="TextBox 5"/>
          <p:cNvSpPr txBox="1"/>
          <p:nvPr userDrawn="1"/>
        </p:nvSpPr>
        <p:spPr>
          <a:xfrm>
            <a:off x="27940" y="2057400"/>
            <a:ext cx="8752258" cy="1046440"/>
          </a:xfrm>
          <a:prstGeom prst="rect">
            <a:avLst/>
          </a:prstGeom>
          <a:noFill/>
        </p:spPr>
        <p:txBody>
          <a:bodyPr wrap="square" rtlCol="0">
            <a:spAutoFit/>
          </a:bodyPr>
          <a:lstStyle/>
          <a:p>
            <a:pPr algn="r"/>
            <a:r>
              <a:rPr lang="en-US" sz="6200" dirty="0">
                <a:solidFill>
                  <a:srgbClr val="E52A2B"/>
                </a:solidFill>
                <a:latin typeface="TheSerif Veolia W7 Bold" pitchFamily="18" charset="0"/>
              </a:rPr>
              <a:t>Thank You</a:t>
            </a:r>
          </a:p>
        </p:txBody>
      </p:sp>
      <p:pic>
        <p:nvPicPr>
          <p:cNvPr id="8" name="Picture 7" descr="h&amp;f-02.png"/>
          <p:cNvPicPr>
            <a:picLocks noChangeAspect="1"/>
          </p:cNvPicPr>
          <p:nvPr userDrawn="1"/>
        </p:nvPicPr>
        <p:blipFill>
          <a:blip r:embed="rId4" cstate="print"/>
          <a:srcRect l="69167" t="86666" b="5555"/>
          <a:stretch>
            <a:fillRect/>
          </a:stretch>
        </p:blipFill>
        <p:spPr>
          <a:xfrm>
            <a:off x="7162800" y="6378146"/>
            <a:ext cx="1730829" cy="327454"/>
          </a:xfrm>
          <a:prstGeom prst="rect">
            <a:avLst/>
          </a:prstGeom>
        </p:spPr>
      </p:pic>
    </p:spTree>
    <p:extLst>
      <p:ext uri="{BB962C8B-B14F-4D97-AF65-F5344CB8AC3E}">
        <p14:creationId xmlns:p14="http://schemas.microsoft.com/office/powerpoint/2010/main" val="177372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7B36DC-C4F9-4542-99F4-079AB13C07EE}"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0465-92B7-48B1-996F-090AB0317929}" type="slidenum">
              <a:rPr lang="en-US" smtClean="0"/>
              <a:t>‹N°›</a:t>
            </a:fld>
            <a:endParaRPr lang="en-US"/>
          </a:p>
        </p:txBody>
      </p:sp>
      <p:sp>
        <p:nvSpPr>
          <p:cNvPr id="11" name="Title 1"/>
          <p:cNvSpPr>
            <a:spLocks noGrp="1"/>
          </p:cNvSpPr>
          <p:nvPr>
            <p:ph type="title"/>
          </p:nvPr>
        </p:nvSpPr>
        <p:spPr>
          <a:xfrm>
            <a:off x="457200" y="685800"/>
            <a:ext cx="4114800" cy="609600"/>
          </a:xfrm>
          <a:prstGeom prst="rect">
            <a:avLst/>
          </a:prstGeom>
        </p:spPr>
        <p:txBody>
          <a:bodyPr/>
          <a:lstStyle>
            <a:lvl1pPr algn="l">
              <a:defRPr sz="2400">
                <a:solidFill>
                  <a:srgbClr val="E52A2B"/>
                </a:solidFill>
                <a:latin typeface="Times New Roman" charset="0"/>
                <a:ea typeface="Times New Roman" charset="0"/>
                <a:cs typeface="Times New Roman" charset="0"/>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67000"/>
            <a:ext cx="7772400" cy="1362075"/>
          </a:xfrm>
          <a:prstGeom prst="rect">
            <a:avLst/>
          </a:prstGeom>
        </p:spPr>
        <p:txBody>
          <a:bodyPr anchor="t"/>
          <a:lstStyle>
            <a:lvl1pPr algn="ctr">
              <a:defRPr lang="en-US" sz="3200" b="1" kern="1200" dirty="0">
                <a:solidFill>
                  <a:srgbClr val="E52A2B"/>
                </a:solidFill>
                <a:latin typeface="Times New Roman" charset="0"/>
                <a:ea typeface="Times New Roman" charset="0"/>
                <a:cs typeface="Times New Roman"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AAFE3983-EBE0-4F58-A157-71357E40BEF1}"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70465-92B7-48B1-996F-090AB0317929}"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622F586-B1AB-4598-BF25-89FC2E1FB7C6}" type="datetime1">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70465-92B7-48B1-996F-090AB0317929}" type="slidenum">
              <a:rPr lang="en-US" smtClean="0"/>
              <a:t>‹N°›</a:t>
            </a:fld>
            <a:endParaRPr lang="en-US"/>
          </a:p>
        </p:txBody>
      </p:sp>
      <p:sp>
        <p:nvSpPr>
          <p:cNvPr id="11" name="Title 1"/>
          <p:cNvSpPr>
            <a:spLocks noGrp="1"/>
          </p:cNvSpPr>
          <p:nvPr>
            <p:ph type="title"/>
          </p:nvPr>
        </p:nvSpPr>
        <p:spPr>
          <a:xfrm>
            <a:off x="457200" y="685800"/>
            <a:ext cx="4114800" cy="609600"/>
          </a:xfrm>
          <a:prstGeom prst="rect">
            <a:avLst/>
          </a:prstGeom>
        </p:spPr>
        <p:txBody>
          <a:bodyPr/>
          <a:lstStyle>
            <a:lvl1pPr algn="l">
              <a:defRPr sz="2400">
                <a:solidFill>
                  <a:srgbClr val="E52A2B"/>
                </a:solidFill>
                <a:latin typeface="Times New Roman" charset="0"/>
                <a:ea typeface="Times New Roman" charset="0"/>
                <a:cs typeface="Times New Roman" charset="0"/>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solidFill>
                  <a:srgbClr val="E52A2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lang="en-US" sz="1800" b="1" kern="1200" dirty="0" smtClean="0">
                <a:solidFill>
                  <a:srgbClr val="E52A2B"/>
                </a:solidFill>
                <a:latin typeface="Times New Roman" charset="0"/>
                <a:ea typeface="Times New Roman" charset="0"/>
                <a:cs typeface="Times New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0C5B6B-E2B2-49FA-9B19-788D9DDD3A93}" type="datetime1">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70465-92B7-48B1-996F-090AB0317929}" type="slidenum">
              <a:rPr lang="en-US" smtClean="0"/>
              <a:t>‹N°›</a:t>
            </a:fld>
            <a:endParaRPr lang="en-US"/>
          </a:p>
        </p:txBody>
      </p:sp>
      <p:sp>
        <p:nvSpPr>
          <p:cNvPr id="13" name="Title 1"/>
          <p:cNvSpPr>
            <a:spLocks noGrp="1"/>
          </p:cNvSpPr>
          <p:nvPr>
            <p:ph type="title"/>
          </p:nvPr>
        </p:nvSpPr>
        <p:spPr>
          <a:xfrm>
            <a:off x="457200" y="685800"/>
            <a:ext cx="4114800" cy="609600"/>
          </a:xfrm>
          <a:prstGeom prst="rect">
            <a:avLst/>
          </a:prstGeom>
        </p:spPr>
        <p:txBody>
          <a:bodyPr/>
          <a:lstStyle>
            <a:lvl1pPr algn="l">
              <a:defRPr sz="2400">
                <a:solidFill>
                  <a:srgbClr val="E52A2B"/>
                </a:solidFill>
                <a:latin typeface="Times New Roman" charset="0"/>
                <a:ea typeface="Times New Roman" charset="0"/>
                <a:cs typeface="Times New Roman"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1F505-091A-46CA-AFC2-B262A88C313F}" type="datetime1">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70465-92B7-48B1-996F-090AB0317929}" type="slidenum">
              <a:rPr lang="en-US" smtClean="0"/>
              <a:t>‹N°›</a:t>
            </a:fld>
            <a:endParaRPr lang="en-US"/>
          </a:p>
        </p:txBody>
      </p:sp>
      <p:sp>
        <p:nvSpPr>
          <p:cNvPr id="6" name="Title 1"/>
          <p:cNvSpPr>
            <a:spLocks noGrp="1"/>
          </p:cNvSpPr>
          <p:nvPr>
            <p:ph type="title"/>
          </p:nvPr>
        </p:nvSpPr>
        <p:spPr>
          <a:xfrm>
            <a:off x="457200" y="685800"/>
            <a:ext cx="4114800" cy="609600"/>
          </a:xfrm>
          <a:prstGeom prst="rect">
            <a:avLst/>
          </a:prstGeom>
        </p:spPr>
        <p:txBody>
          <a:bodyPr/>
          <a:lstStyle>
            <a:lvl1pPr algn="l">
              <a:defRPr sz="2400">
                <a:solidFill>
                  <a:srgbClr val="E52A2B"/>
                </a:solidFill>
                <a:latin typeface="Times New Roman" charset="0"/>
                <a:ea typeface="Times New Roman" charset="0"/>
                <a:cs typeface="Times New Roman" charset="0"/>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C426-0CF9-4472-9C07-B9E825889C9B}" type="datetime1">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70465-92B7-48B1-996F-090AB0317929}"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278962-5A0C-4591-8A9C-0C9D4F0AD0A9}" type="datetime1">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70465-92B7-48B1-996F-090AB0317929}"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16"/>
          <a:srcRect r="238"/>
          <a:stretch>
            <a:fillRect/>
          </a:stretch>
        </p:blipFill>
        <p:spPr bwMode="auto">
          <a:xfrm>
            <a:off x="3962400" y="228600"/>
            <a:ext cx="5169243" cy="1653478"/>
          </a:xfrm>
          <a:prstGeom prst="rect">
            <a:avLst/>
          </a:prstGeom>
          <a:noFill/>
          <a:ln w="9525">
            <a:noFill/>
            <a:miter lim="800000"/>
            <a:headEnd/>
            <a:tailEnd/>
          </a:ln>
          <a:effectLst/>
        </p:spPr>
      </p:pic>
      <p:sp>
        <p:nvSpPr>
          <p:cNvPr id="3" name="Text Placeholder 2"/>
          <p:cNvSpPr>
            <a:spLocks noGrp="1"/>
          </p:cNvSpPr>
          <p:nvPr>
            <p:ph type="body" idx="1"/>
          </p:nvPr>
        </p:nvSpPr>
        <p:spPr>
          <a:xfrm>
            <a:off x="457200" y="1600200"/>
            <a:ext cx="8229600" cy="47561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ea typeface="Times New Roman" charset="0"/>
                <a:cs typeface="Times New Roman" charset="0"/>
              </a:defRPr>
            </a:lvl1pPr>
          </a:lstStyle>
          <a:p>
            <a:fld id="{840FB7D9-686D-4413-BAF6-295C376F3720}" type="datetime1">
              <a:rPr lang="en-US" smtClean="0"/>
              <a:t>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Times New Roman" charset="0"/>
                <a:cs typeface="Times New Roman"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ea typeface="Times New Roman" charset="0"/>
                <a:cs typeface="Times New Roman" charset="0"/>
              </a:defRPr>
            </a:lvl1pPr>
          </a:lstStyle>
          <a:p>
            <a:fld id="{7BB70465-92B7-48B1-996F-090AB0317929}" type="slidenum">
              <a:rPr lang="en-US" smtClean="0"/>
              <a:pPr/>
              <a:t>‹N°›</a:t>
            </a:fld>
            <a:endParaRPr lang="en-US" dirty="0"/>
          </a:p>
        </p:txBody>
      </p:sp>
      <p:pic>
        <p:nvPicPr>
          <p:cNvPr id="9" name="Picture 8" descr="h&amp;f-02.png"/>
          <p:cNvPicPr>
            <a:picLocks noChangeAspect="1"/>
          </p:cNvPicPr>
          <p:nvPr userDrawn="1"/>
        </p:nvPicPr>
        <p:blipFill>
          <a:blip r:embed="rId17" cstate="print"/>
          <a:srcRect l="69167" t="86666" b="5555"/>
          <a:stretch>
            <a:fillRect/>
          </a:stretch>
        </p:blipFill>
        <p:spPr>
          <a:xfrm>
            <a:off x="7162800" y="6028896"/>
            <a:ext cx="1730829" cy="32745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trick.wolfe@tecta-pd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8.png"/><Relationship Id="rId7" Type="http://schemas.openxmlformats.org/officeDocument/2006/relationships/image" Target="../media/image51.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50.jpeg"/><Relationship Id="rId11" Type="http://schemas.openxmlformats.org/officeDocument/2006/relationships/image" Target="../media/image54.jpeg"/><Relationship Id="rId5" Type="http://schemas.openxmlformats.org/officeDocument/2006/relationships/image" Target="../media/image49.jpeg"/><Relationship Id="rId10" Type="http://schemas.openxmlformats.org/officeDocument/2006/relationships/hyperlink" Target="http://www.google.com.sg/imgres?sa=X&amp;biw=1366&amp;bih=643&amp;tbm=isch&amp;tbnid=PfJEHrbaoyRtEM:&amp;imgrefurl=http://colinpurrington.com/tips/academic/labnotebooks&amp;docid=8YbEJRvheX9WPM&amp;imgurl=http://photography.colinpurrington.com/img/s8/v80/p1628592821-3.jpg&amp;w=580&amp;h=435&amp;ei=a-UyUpb0Fo2IrgfGh4DoBQ&amp;zoom=1&amp;ved=1t:3588,r:17,s:0,i:129&amp;iact=rc&amp;page=1&amp;tbnh=175&amp;tbnw=200&amp;start=0&amp;ndsp=20&amp;tx=114&amp;ty=80" TargetMode="External"/><Relationship Id="rId4" Type="http://schemas.openxmlformats.org/officeDocument/2006/relationships/image" Target="../media/image48.jpe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8.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6.png"/><Relationship Id="rId7" Type="http://schemas.openxmlformats.org/officeDocument/2006/relationships/image" Target="../media/image8.pn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78.pn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80.JPG"/><Relationship Id="rId7" Type="http://schemas.openxmlformats.org/officeDocument/2006/relationships/hyperlink" Target="https://www.facebook.com/PUBsg/videos/1720348304722510/" TargetMode="External"/><Relationship Id="rId2" Type="http://schemas.openxmlformats.org/officeDocument/2006/relationships/slideLayout" Target="../slideLayouts/slideLayout6.xml"/><Relationship Id="rId1" Type="http://schemas.openxmlformats.org/officeDocument/2006/relationships/video" Target="https://www.youtube.com/embed/1D5Pusy_wa4" TargetMode="External"/><Relationship Id="rId6" Type="http://schemas.openxmlformats.org/officeDocument/2006/relationships/hyperlink" Target="https://www.youtube.com/watch?v=1D5Pusy_wa4" TargetMode="External"/><Relationship Id="rId5" Type="http://schemas.openxmlformats.org/officeDocument/2006/relationships/image" Target="../media/image82.JPG"/><Relationship Id="rId4" Type="http://schemas.openxmlformats.org/officeDocument/2006/relationships/image" Target="../media/image81.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4.pn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76.png"/><Relationship Id="rId7" Type="http://schemas.openxmlformats.org/officeDocument/2006/relationships/image" Target="../media/image8.pn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5.png"/><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7.jpe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6.png"/><Relationship Id="rId7" Type="http://schemas.openxmlformats.org/officeDocument/2006/relationships/image" Target="../media/image7.pn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pn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91.png"/><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2" Type="http://schemas.openxmlformats.org/officeDocument/2006/relationships/hyperlink" Target="https://www.rise-program.org/"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1.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2.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hyperlink" Target="mailto:Patrick.wolfe@tecta-pd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7.emf"/><Relationship Id="rId5" Type="http://schemas.openxmlformats.org/officeDocument/2006/relationships/image" Target="../media/image26.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2133600"/>
            <a:ext cx="4876800" cy="2286000"/>
          </a:xfrm>
        </p:spPr>
        <p:txBody>
          <a:bodyPr>
            <a:normAutofit fontScale="85000" lnSpcReduction="10000"/>
          </a:bodyPr>
          <a:lstStyle/>
          <a:p>
            <a:r>
              <a:rPr lang="fr-FR" sz="2800" b="1">
                <a:solidFill>
                  <a:schemeClr val="tx1"/>
                </a:solidFill>
              </a:rPr>
              <a:t>Tecta-B16 – Présentation du produit</a:t>
            </a:r>
          </a:p>
          <a:p>
            <a:endParaRPr lang="en-US" sz="2800" b="1" dirty="0">
              <a:solidFill>
                <a:schemeClr val="tx1"/>
              </a:solidFill>
            </a:endParaRPr>
          </a:p>
          <a:p>
            <a:endParaRPr lang="en-US" sz="1300" dirty="0"/>
          </a:p>
          <a:p>
            <a:r>
              <a:rPr lang="fr-FR" sz="2000"/>
              <a:t>Patrick Wolfe</a:t>
            </a:r>
          </a:p>
          <a:p>
            <a:r>
              <a:rPr lang="fr-FR" sz="2000"/>
              <a:t>Directeur régional, APAC, EMEA</a:t>
            </a:r>
          </a:p>
          <a:p>
            <a:r>
              <a:rPr lang="fr-FR" sz="2000"/>
              <a:t>+65 9270 2711</a:t>
            </a:r>
          </a:p>
          <a:p>
            <a:r>
              <a:rPr lang="fr-FR" sz="2000">
                <a:hlinkClick r:id="rId2"/>
              </a:rPr>
              <a:t>Patrick.wolfe@tecta-pds.com</a:t>
            </a:r>
            <a:r>
              <a:rPr lang="fr-FR" sz="2000"/>
              <a:t> </a:t>
            </a:r>
          </a:p>
        </p:txBody>
      </p:sp>
      <p:sp>
        <p:nvSpPr>
          <p:cNvPr id="2" name="ZoneTexte 1">
            <a:extLst>
              <a:ext uri="{FF2B5EF4-FFF2-40B4-BE49-F238E27FC236}">
                <a16:creationId xmlns:a16="http://schemas.microsoft.com/office/drawing/2014/main" id="{FCAEEAE5-E5D6-4CA0-BC22-A1E82C4F3CFC}"/>
              </a:ext>
            </a:extLst>
          </p:cNvPr>
          <p:cNvSpPr txBox="1"/>
          <p:nvPr/>
        </p:nvSpPr>
        <p:spPr>
          <a:xfrm>
            <a:off x="6553200" y="1718101"/>
            <a:ext cx="1447800" cy="830997"/>
          </a:xfrm>
          <a:prstGeom prst="rect">
            <a:avLst/>
          </a:prstGeom>
          <a:solidFill>
            <a:srgbClr val="E5152C"/>
          </a:solidFill>
        </p:spPr>
        <p:txBody>
          <a:bodyPr wrap="square" rtlCol="0">
            <a:spAutoFit/>
          </a:bodyPr>
          <a:lstStyle/>
          <a:p>
            <a:pPr algn="ctr"/>
            <a:r>
              <a:rPr lang="fr-FR" sz="2400" b="1" i="1">
                <a:solidFill>
                  <a:schemeClr val="bg1"/>
                </a:solidFill>
              </a:rPr>
              <a:t>E. Coli </a:t>
            </a:r>
            <a:br>
              <a:rPr lang="fr-FR" sz="2400" b="1">
                <a:solidFill>
                  <a:schemeClr val="bg1"/>
                </a:solidFill>
              </a:rPr>
            </a:br>
            <a:r>
              <a:rPr lang="fr-FR" sz="2400" b="1">
                <a:solidFill>
                  <a:schemeClr val="bg1"/>
                </a:solidFill>
              </a:rPr>
              <a:t>détectée</a:t>
            </a:r>
          </a:p>
        </p:txBody>
      </p:sp>
    </p:spTree>
    <p:extLst>
      <p:ext uri="{BB962C8B-B14F-4D97-AF65-F5344CB8AC3E}">
        <p14:creationId xmlns:p14="http://schemas.microsoft.com/office/powerpoint/2010/main" val="35554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0" descr="VGA_8659">
            <a:extLst>
              <a:ext uri="{FF2B5EF4-FFF2-40B4-BE49-F238E27FC236}">
                <a16:creationId xmlns:a16="http://schemas.microsoft.com/office/drawing/2014/main" id="{15A440C0-A0F0-49C4-9524-B49E011F7AE5}"/>
              </a:ext>
            </a:extLst>
          </p:cNvPr>
          <p:cNvPicPr>
            <a:picLocks noChangeAspect="1" noChangeArrowheads="1"/>
          </p:cNvPicPr>
          <p:nvPr/>
        </p:nvPicPr>
        <p:blipFill>
          <a:blip r:embed="rId2"/>
          <a:srcRect/>
          <a:stretch>
            <a:fillRect/>
          </a:stretch>
        </p:blipFill>
        <p:spPr bwMode="auto">
          <a:xfrm>
            <a:off x="152401" y="1524000"/>
            <a:ext cx="1447800" cy="1726802"/>
          </a:xfrm>
          <a:prstGeom prst="rect">
            <a:avLst/>
          </a:prstGeom>
          <a:noFill/>
          <a:ln w="9525">
            <a:noFill/>
            <a:miter lim="800000"/>
            <a:headEnd/>
            <a:tailEnd/>
          </a:ln>
        </p:spPr>
      </p:pic>
      <p:pic>
        <p:nvPicPr>
          <p:cNvPr id="13" name="Picture 21" descr="VGA_8580">
            <a:extLst>
              <a:ext uri="{FF2B5EF4-FFF2-40B4-BE49-F238E27FC236}">
                <a16:creationId xmlns:a16="http://schemas.microsoft.com/office/drawing/2014/main" id="{D53F45C9-A401-447F-A0B9-ABF51591332B}"/>
              </a:ext>
            </a:extLst>
          </p:cNvPr>
          <p:cNvPicPr>
            <a:picLocks noChangeAspect="1" noChangeArrowheads="1"/>
          </p:cNvPicPr>
          <p:nvPr/>
        </p:nvPicPr>
        <p:blipFill>
          <a:blip r:embed="rId3"/>
          <a:srcRect/>
          <a:stretch>
            <a:fillRect/>
          </a:stretch>
        </p:blipFill>
        <p:spPr bwMode="auto">
          <a:xfrm>
            <a:off x="1975148" y="1542034"/>
            <a:ext cx="1439909" cy="1717381"/>
          </a:xfrm>
          <a:prstGeom prst="rect">
            <a:avLst/>
          </a:prstGeom>
          <a:noFill/>
          <a:ln w="9525">
            <a:noFill/>
            <a:miter lim="800000"/>
            <a:headEnd/>
            <a:tailEnd/>
          </a:ln>
        </p:spPr>
      </p:pic>
      <p:pic>
        <p:nvPicPr>
          <p:cNvPr id="14" name="Picture 22" descr="VGA_8663">
            <a:extLst>
              <a:ext uri="{FF2B5EF4-FFF2-40B4-BE49-F238E27FC236}">
                <a16:creationId xmlns:a16="http://schemas.microsoft.com/office/drawing/2014/main" id="{056912CF-DF73-45CD-A67D-0832628010C5}"/>
              </a:ext>
            </a:extLst>
          </p:cNvPr>
          <p:cNvPicPr>
            <a:picLocks noChangeAspect="1" noChangeArrowheads="1"/>
          </p:cNvPicPr>
          <p:nvPr/>
        </p:nvPicPr>
        <p:blipFill>
          <a:blip r:embed="rId4"/>
          <a:srcRect/>
          <a:stretch>
            <a:fillRect/>
          </a:stretch>
        </p:blipFill>
        <p:spPr bwMode="auto">
          <a:xfrm>
            <a:off x="3797358" y="1538135"/>
            <a:ext cx="1446486" cy="1725756"/>
          </a:xfrm>
          <a:prstGeom prst="rect">
            <a:avLst/>
          </a:prstGeom>
          <a:noFill/>
          <a:ln w="9525">
            <a:noFill/>
            <a:miter lim="800000"/>
            <a:headEnd/>
            <a:tailEnd/>
          </a:ln>
        </p:spPr>
      </p:pic>
      <p:pic>
        <p:nvPicPr>
          <p:cNvPr id="17" name="Picture 24" descr="VGA_8684">
            <a:extLst>
              <a:ext uri="{FF2B5EF4-FFF2-40B4-BE49-F238E27FC236}">
                <a16:creationId xmlns:a16="http://schemas.microsoft.com/office/drawing/2014/main" id="{7B4A6421-F589-4149-B4EF-593CBDBA629F}"/>
              </a:ext>
            </a:extLst>
          </p:cNvPr>
          <p:cNvPicPr>
            <a:picLocks noChangeAspect="1" noChangeArrowheads="1"/>
          </p:cNvPicPr>
          <p:nvPr/>
        </p:nvPicPr>
        <p:blipFill>
          <a:blip r:embed="rId5"/>
          <a:srcRect/>
          <a:stretch>
            <a:fillRect/>
          </a:stretch>
        </p:blipFill>
        <p:spPr bwMode="auto">
          <a:xfrm>
            <a:off x="7528020" y="1528820"/>
            <a:ext cx="1463580" cy="1745639"/>
          </a:xfrm>
          <a:prstGeom prst="rect">
            <a:avLst/>
          </a:prstGeom>
          <a:noFill/>
          <a:ln w="9525">
            <a:noFill/>
            <a:miter lim="800000"/>
            <a:headEnd/>
            <a:tailEnd/>
          </a:ln>
        </p:spPr>
      </p:pic>
      <p:sp>
        <p:nvSpPr>
          <p:cNvPr id="19" name="Right Arrow 1">
            <a:extLst>
              <a:ext uri="{FF2B5EF4-FFF2-40B4-BE49-F238E27FC236}">
                <a16:creationId xmlns:a16="http://schemas.microsoft.com/office/drawing/2014/main" id="{807E5563-11FD-4A0A-96B2-6177D4A706E1}"/>
              </a:ext>
            </a:extLst>
          </p:cNvPr>
          <p:cNvSpPr/>
          <p:nvPr/>
        </p:nvSpPr>
        <p:spPr>
          <a:xfrm>
            <a:off x="1676400" y="2410164"/>
            <a:ext cx="224813" cy="20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ight Arrow 254">
            <a:extLst>
              <a:ext uri="{FF2B5EF4-FFF2-40B4-BE49-F238E27FC236}">
                <a16:creationId xmlns:a16="http://schemas.microsoft.com/office/drawing/2014/main" id="{DA25CE52-0751-4ABF-92F5-5CBFB88391A2}"/>
              </a:ext>
            </a:extLst>
          </p:cNvPr>
          <p:cNvSpPr/>
          <p:nvPr/>
        </p:nvSpPr>
        <p:spPr>
          <a:xfrm>
            <a:off x="3505200" y="2410164"/>
            <a:ext cx="224813" cy="20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ight Arrow 255">
            <a:extLst>
              <a:ext uri="{FF2B5EF4-FFF2-40B4-BE49-F238E27FC236}">
                <a16:creationId xmlns:a16="http://schemas.microsoft.com/office/drawing/2014/main" id="{EBD3A0F8-DB3A-444B-A6DD-A65BEC6115A8}"/>
              </a:ext>
            </a:extLst>
          </p:cNvPr>
          <p:cNvSpPr/>
          <p:nvPr/>
        </p:nvSpPr>
        <p:spPr>
          <a:xfrm>
            <a:off x="7206582" y="2410111"/>
            <a:ext cx="224813" cy="20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TextBox 23">
            <a:extLst>
              <a:ext uri="{FF2B5EF4-FFF2-40B4-BE49-F238E27FC236}">
                <a16:creationId xmlns:a16="http://schemas.microsoft.com/office/drawing/2014/main" id="{4A828F50-515A-477F-9BD9-0DF75BCE6458}"/>
              </a:ext>
            </a:extLst>
          </p:cNvPr>
          <p:cNvSpPr txBox="1"/>
          <p:nvPr/>
        </p:nvSpPr>
        <p:spPr>
          <a:xfrm>
            <a:off x="4648201" y="3585587"/>
            <a:ext cx="4343400" cy="584775"/>
          </a:xfrm>
          <a:prstGeom prst="rect">
            <a:avLst/>
          </a:prstGeom>
          <a:noFill/>
        </p:spPr>
        <p:txBody>
          <a:bodyPr wrap="square" rtlCol="0">
            <a:spAutoFit/>
          </a:bodyPr>
          <a:lstStyle/>
          <a:p>
            <a:r>
              <a:rPr lang="fr-FR" sz="3200" b="1" dirty="0">
                <a:solidFill>
                  <a:schemeClr val="accent2"/>
                </a:solidFill>
              </a:rPr>
              <a:t>…et appuyez sur « Play »</a:t>
            </a:r>
          </a:p>
        </p:txBody>
      </p:sp>
      <p:sp>
        <p:nvSpPr>
          <p:cNvPr id="25" name="Text Box 2">
            <a:extLst>
              <a:ext uri="{FF2B5EF4-FFF2-40B4-BE49-F238E27FC236}">
                <a16:creationId xmlns:a16="http://schemas.microsoft.com/office/drawing/2014/main" id="{210FD7A5-EAE2-4E51-95D2-92D188160134}"/>
              </a:ext>
            </a:extLst>
          </p:cNvPr>
          <p:cNvSpPr txBox="1">
            <a:spLocks noChangeArrowheads="1"/>
          </p:cNvSpPr>
          <p:nvPr/>
        </p:nvSpPr>
        <p:spPr bwMode="auto">
          <a:xfrm>
            <a:off x="782504" y="3585587"/>
            <a:ext cx="4153634" cy="584775"/>
          </a:xfrm>
          <a:prstGeom prst="rect">
            <a:avLst/>
          </a:prstGeom>
          <a:noFill/>
          <a:ln w="9525">
            <a:noFill/>
            <a:miter lim="800000"/>
            <a:headEnd/>
            <a:tailEnd/>
          </a:ln>
        </p:spPr>
        <p:txBody>
          <a:bodyPr wrap="square">
            <a:spAutoFit/>
          </a:bodyPr>
          <a:lstStyle/>
          <a:p>
            <a:r>
              <a:rPr lang="fr-FR" sz="3200" b="1" i="1">
                <a:solidFill>
                  <a:srgbClr val="0070C0"/>
                </a:solidFill>
                <a:ea typeface="MS PGothic" pitchFamily="34" charset="-128"/>
              </a:rPr>
              <a:t>Ajoutez de l’eau…</a:t>
            </a:r>
          </a:p>
        </p:txBody>
      </p:sp>
      <p:pic>
        <p:nvPicPr>
          <p:cNvPr id="26" name="Picture 3">
            <a:extLst>
              <a:ext uri="{FF2B5EF4-FFF2-40B4-BE49-F238E27FC236}">
                <a16:creationId xmlns:a16="http://schemas.microsoft.com/office/drawing/2014/main" id="{8133DF8B-664B-4D0F-83A8-D4FDD763ED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39988"/>
            <a:ext cx="9144000" cy="251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Slide Number Placeholder 13">
            <a:extLst>
              <a:ext uri="{FF2B5EF4-FFF2-40B4-BE49-F238E27FC236}">
                <a16:creationId xmlns:a16="http://schemas.microsoft.com/office/drawing/2014/main" id="{5E4839BF-8964-47F4-AAA5-C656B15D0986}"/>
              </a:ext>
            </a:extLst>
          </p:cNvPr>
          <p:cNvSpPr txBox="1">
            <a:spLocks/>
          </p:cNvSpPr>
          <p:nvPr/>
        </p:nvSpPr>
        <p:spPr>
          <a:xfrm>
            <a:off x="8670925" y="6645275"/>
            <a:ext cx="219075" cy="136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37FC211-2F0B-4E67-B414-B2FE4CC77C12}" type="slidenum">
              <a:rPr lang="en-GB" smtClean="0"/>
              <a:pPr>
                <a:defRPr/>
              </a:pPr>
              <a:t>10</a:t>
            </a:fld>
            <a:endParaRPr lang="en-GB"/>
          </a:p>
        </p:txBody>
      </p:sp>
      <p:sp>
        <p:nvSpPr>
          <p:cNvPr id="29" name="Title 23">
            <a:extLst>
              <a:ext uri="{FF2B5EF4-FFF2-40B4-BE49-F238E27FC236}">
                <a16:creationId xmlns:a16="http://schemas.microsoft.com/office/drawing/2014/main" id="{ED56C449-5FD3-4F63-9D3C-F47214488B18}"/>
              </a:ext>
            </a:extLst>
          </p:cNvPr>
          <p:cNvSpPr>
            <a:spLocks noGrp="1"/>
          </p:cNvSpPr>
          <p:nvPr>
            <p:ph type="title"/>
          </p:nvPr>
        </p:nvSpPr>
        <p:spPr>
          <a:xfrm>
            <a:off x="457200" y="533400"/>
            <a:ext cx="3627120" cy="609600"/>
          </a:xfrm>
        </p:spPr>
        <p:txBody>
          <a:bodyPr/>
          <a:lstStyle/>
          <a:p>
            <a:pPr algn="l"/>
            <a:r>
              <a:rPr lang="fr-FR"/>
              <a:t>Fonctionnement – Facilité d’utilisation</a:t>
            </a:r>
          </a:p>
        </p:txBody>
      </p:sp>
      <p:sp>
        <p:nvSpPr>
          <p:cNvPr id="2" name="Slide Number Placeholder 1">
            <a:extLst>
              <a:ext uri="{FF2B5EF4-FFF2-40B4-BE49-F238E27FC236}">
                <a16:creationId xmlns:a16="http://schemas.microsoft.com/office/drawing/2014/main" id="{D4E0BF58-5D1A-490F-A49B-1EE24310AA99}"/>
              </a:ext>
            </a:extLst>
          </p:cNvPr>
          <p:cNvSpPr>
            <a:spLocks noGrp="1"/>
          </p:cNvSpPr>
          <p:nvPr>
            <p:ph type="sldNum" sz="quarter" idx="12"/>
          </p:nvPr>
        </p:nvSpPr>
        <p:spPr/>
        <p:txBody>
          <a:bodyPr/>
          <a:lstStyle/>
          <a:p>
            <a:fld id="{7BB70465-92B7-48B1-996F-090AB0317929}" type="slidenum">
              <a:rPr lang="en-US" smtClean="0"/>
              <a:t>10</a:t>
            </a:fld>
            <a:endParaRPr lang="en-US"/>
          </a:p>
        </p:txBody>
      </p:sp>
      <p:sp>
        <p:nvSpPr>
          <p:cNvPr id="15" name="Right Arrow 255">
            <a:extLst>
              <a:ext uri="{FF2B5EF4-FFF2-40B4-BE49-F238E27FC236}">
                <a16:creationId xmlns:a16="http://schemas.microsoft.com/office/drawing/2014/main" id="{EBD3A0F8-DB3A-444B-A6DD-A65BEC6115A8}"/>
              </a:ext>
            </a:extLst>
          </p:cNvPr>
          <p:cNvSpPr/>
          <p:nvPr/>
        </p:nvSpPr>
        <p:spPr>
          <a:xfrm>
            <a:off x="5334000" y="2402736"/>
            <a:ext cx="224813" cy="20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2600" y="1542034"/>
            <a:ext cx="1563995" cy="173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Texte 17">
            <a:extLst>
              <a:ext uri="{FF2B5EF4-FFF2-40B4-BE49-F238E27FC236}">
                <a16:creationId xmlns:a16="http://schemas.microsoft.com/office/drawing/2014/main" id="{0CAF83D5-7755-443E-9AB8-C4C17C491748}"/>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35188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randombar(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p:bldP spid="25"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0B863756-C958-481C-8C6B-F18F942933CA}"/>
              </a:ext>
            </a:extLst>
          </p:cNvPr>
          <p:cNvSpPr txBox="1">
            <a:spLocks noChangeArrowheads="1"/>
          </p:cNvSpPr>
          <p:nvPr/>
        </p:nvSpPr>
        <p:spPr>
          <a:xfrm>
            <a:off x="618537" y="1219200"/>
            <a:ext cx="7794625" cy="4915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a:solidFill>
                <a:schemeClr val="tx1"/>
              </a:solidFill>
            </a:endParaRPr>
          </a:p>
          <a:p>
            <a:pPr>
              <a:buFontTx/>
              <a:buNone/>
            </a:pPr>
            <a:endParaRPr lang="en-US"/>
          </a:p>
          <a:p>
            <a:endParaRPr lang="en-US"/>
          </a:p>
          <a:p>
            <a:endParaRPr lang="en-US"/>
          </a:p>
          <a:p>
            <a:endParaRPr lang="en-US"/>
          </a:p>
          <a:p>
            <a:endParaRPr lang="en-US"/>
          </a:p>
          <a:p>
            <a:endParaRPr lang="en-US"/>
          </a:p>
          <a:p>
            <a:endParaRPr lang="en-US"/>
          </a:p>
          <a:p>
            <a:endParaRPr lang="en-US"/>
          </a:p>
          <a:p>
            <a:endParaRPr lang="en-US"/>
          </a:p>
          <a:p>
            <a:endParaRPr lang="en-US"/>
          </a:p>
          <a:p>
            <a:pPr lvl="1"/>
            <a:endParaRPr lang="en-US" sz="1050" dirty="0"/>
          </a:p>
        </p:txBody>
      </p:sp>
      <p:pic>
        <p:nvPicPr>
          <p:cNvPr id="17" name="Picture 7" descr="Present &amp; Absent PDS CTCs">
            <a:extLst>
              <a:ext uri="{FF2B5EF4-FFF2-40B4-BE49-F238E27FC236}">
                <a16:creationId xmlns:a16="http://schemas.microsoft.com/office/drawing/2014/main" id="{8658FE8F-7EFF-4B6F-83A5-1BAC050455D4}"/>
              </a:ext>
            </a:extLst>
          </p:cNvPr>
          <p:cNvPicPr>
            <a:picLocks noChangeAspect="1" noChangeArrowheads="1"/>
          </p:cNvPicPr>
          <p:nvPr/>
        </p:nvPicPr>
        <p:blipFill>
          <a:blip r:embed="rId2"/>
          <a:srcRect/>
          <a:stretch>
            <a:fillRect/>
          </a:stretch>
        </p:blipFill>
        <p:spPr bwMode="auto">
          <a:xfrm>
            <a:off x="5392302" y="4090716"/>
            <a:ext cx="2814124" cy="1701288"/>
          </a:xfrm>
          <a:prstGeom prst="rect">
            <a:avLst/>
          </a:prstGeom>
          <a:noFill/>
          <a:ln w="9525">
            <a:noFill/>
            <a:miter lim="800000"/>
            <a:headEnd/>
            <a:tailEnd/>
          </a:ln>
        </p:spPr>
      </p:pic>
      <p:grpSp>
        <p:nvGrpSpPr>
          <p:cNvPr id="18" name="Group 248">
            <a:extLst>
              <a:ext uri="{FF2B5EF4-FFF2-40B4-BE49-F238E27FC236}">
                <a16:creationId xmlns:a16="http://schemas.microsoft.com/office/drawing/2014/main" id="{1F234806-E681-46D5-BA05-B81B8B767E33}"/>
              </a:ext>
            </a:extLst>
          </p:cNvPr>
          <p:cNvGrpSpPr>
            <a:grpSpLocks/>
          </p:cNvGrpSpPr>
          <p:nvPr/>
        </p:nvGrpSpPr>
        <p:grpSpPr bwMode="auto">
          <a:xfrm>
            <a:off x="676492" y="1846877"/>
            <a:ext cx="3406484" cy="4855189"/>
            <a:chOff x="914400" y="1295401"/>
            <a:chExt cx="3505200" cy="5092228"/>
          </a:xfrm>
        </p:grpSpPr>
        <p:pic>
          <p:nvPicPr>
            <p:cNvPr id="19" name="Picture 2">
              <a:extLst>
                <a:ext uri="{FF2B5EF4-FFF2-40B4-BE49-F238E27FC236}">
                  <a16:creationId xmlns:a16="http://schemas.microsoft.com/office/drawing/2014/main" id="{CA18F3D0-DB96-452C-B415-E0B42242BC7A}"/>
                </a:ext>
              </a:extLst>
            </p:cNvPr>
            <p:cNvPicPr>
              <a:picLocks noChangeAspect="1" noChangeArrowheads="1"/>
            </p:cNvPicPr>
            <p:nvPr/>
          </p:nvPicPr>
          <p:blipFill rotWithShape="1">
            <a:blip r:embed="rId3"/>
            <a:srcRect t="-1" b="3558"/>
            <a:stretch/>
          </p:blipFill>
          <p:spPr bwMode="auto">
            <a:xfrm>
              <a:off x="1199166" y="1295401"/>
              <a:ext cx="3220434" cy="5092228"/>
            </a:xfrm>
            <a:prstGeom prst="rect">
              <a:avLst/>
            </a:prstGeom>
            <a:noFill/>
            <a:ln w="9525">
              <a:noFill/>
              <a:miter lim="800000"/>
              <a:headEnd/>
              <a:tailEnd/>
            </a:ln>
          </p:spPr>
        </p:pic>
        <p:grpSp>
          <p:nvGrpSpPr>
            <p:cNvPr id="20" name="Group 312">
              <a:extLst>
                <a:ext uri="{FF2B5EF4-FFF2-40B4-BE49-F238E27FC236}">
                  <a16:creationId xmlns:a16="http://schemas.microsoft.com/office/drawing/2014/main" id="{52344147-8AEA-42E8-8D0E-B82C4EC480DB}"/>
                </a:ext>
              </a:extLst>
            </p:cNvPr>
            <p:cNvGrpSpPr>
              <a:grpSpLocks/>
            </p:cNvGrpSpPr>
            <p:nvPr/>
          </p:nvGrpSpPr>
          <p:grpSpPr bwMode="auto">
            <a:xfrm>
              <a:off x="1694627" y="2980450"/>
              <a:ext cx="619873" cy="231861"/>
              <a:chOff x="628" y="2395"/>
              <a:chExt cx="454" cy="181"/>
            </a:xfrm>
          </p:grpSpPr>
          <p:sp>
            <p:nvSpPr>
              <p:cNvPr id="226" name="Rectangle 285">
                <a:extLst>
                  <a:ext uri="{FF2B5EF4-FFF2-40B4-BE49-F238E27FC236}">
                    <a16:creationId xmlns:a16="http://schemas.microsoft.com/office/drawing/2014/main" id="{C83814E9-9293-41C6-890E-F1939CF2048E}"/>
                  </a:ext>
                </a:extLst>
              </p:cNvPr>
              <p:cNvSpPr>
                <a:spLocks noChangeArrowheads="1"/>
              </p:cNvSpPr>
              <p:nvPr/>
            </p:nvSpPr>
            <p:spPr bwMode="auto">
              <a:xfrm>
                <a:off x="811" y="2451"/>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27" name="Line 286">
                <a:extLst>
                  <a:ext uri="{FF2B5EF4-FFF2-40B4-BE49-F238E27FC236}">
                    <a16:creationId xmlns:a16="http://schemas.microsoft.com/office/drawing/2014/main" id="{8C39ED06-7B1D-4489-B78F-322509CD37CF}"/>
                  </a:ext>
                </a:extLst>
              </p:cNvPr>
              <p:cNvSpPr>
                <a:spLocks noChangeShapeType="1"/>
              </p:cNvSpPr>
              <p:nvPr/>
            </p:nvSpPr>
            <p:spPr bwMode="auto">
              <a:xfrm flipH="1" flipV="1">
                <a:off x="812" y="2496"/>
                <a:ext cx="44" cy="17"/>
              </a:xfrm>
              <a:prstGeom prst="line">
                <a:avLst/>
              </a:prstGeom>
              <a:noFill/>
              <a:ln w="3" cap="rnd">
                <a:solidFill>
                  <a:srgbClr val="000000"/>
                </a:solidFill>
                <a:round/>
                <a:headEnd/>
                <a:tailEnd/>
              </a:ln>
            </p:spPr>
            <p:txBody>
              <a:bodyPr/>
              <a:lstStyle/>
              <a:p>
                <a:endParaRPr lang="en-US"/>
              </a:p>
            </p:txBody>
          </p:sp>
          <p:sp>
            <p:nvSpPr>
              <p:cNvPr id="228" name="Line 287">
                <a:extLst>
                  <a:ext uri="{FF2B5EF4-FFF2-40B4-BE49-F238E27FC236}">
                    <a16:creationId xmlns:a16="http://schemas.microsoft.com/office/drawing/2014/main" id="{32EC6195-02D5-4114-8468-1077CBF7757F}"/>
                  </a:ext>
                </a:extLst>
              </p:cNvPr>
              <p:cNvSpPr>
                <a:spLocks noChangeShapeType="1"/>
              </p:cNvSpPr>
              <p:nvPr/>
            </p:nvSpPr>
            <p:spPr bwMode="auto">
              <a:xfrm flipH="1">
                <a:off x="747" y="2496"/>
                <a:ext cx="65" cy="24"/>
              </a:xfrm>
              <a:prstGeom prst="line">
                <a:avLst/>
              </a:prstGeom>
              <a:noFill/>
              <a:ln w="3" cap="rnd">
                <a:solidFill>
                  <a:srgbClr val="000000"/>
                </a:solidFill>
                <a:round/>
                <a:headEnd/>
                <a:tailEnd/>
              </a:ln>
            </p:spPr>
            <p:txBody>
              <a:bodyPr/>
              <a:lstStyle/>
              <a:p>
                <a:endParaRPr lang="en-US"/>
              </a:p>
            </p:txBody>
          </p:sp>
          <p:sp>
            <p:nvSpPr>
              <p:cNvPr id="229" name="Line 288">
                <a:extLst>
                  <a:ext uri="{FF2B5EF4-FFF2-40B4-BE49-F238E27FC236}">
                    <a16:creationId xmlns:a16="http://schemas.microsoft.com/office/drawing/2014/main" id="{97AAA71B-EA2C-4DA1-9FE0-D42F87E26E80}"/>
                  </a:ext>
                </a:extLst>
              </p:cNvPr>
              <p:cNvSpPr>
                <a:spLocks noChangeShapeType="1"/>
              </p:cNvSpPr>
              <p:nvPr/>
            </p:nvSpPr>
            <p:spPr bwMode="auto">
              <a:xfrm flipH="1" flipV="1">
                <a:off x="719" y="2469"/>
                <a:ext cx="28" cy="51"/>
              </a:xfrm>
              <a:prstGeom prst="line">
                <a:avLst/>
              </a:prstGeom>
              <a:noFill/>
              <a:ln w="3" cap="rnd">
                <a:solidFill>
                  <a:srgbClr val="000000"/>
                </a:solidFill>
                <a:round/>
                <a:headEnd/>
                <a:tailEnd/>
              </a:ln>
            </p:spPr>
            <p:txBody>
              <a:bodyPr/>
              <a:lstStyle/>
              <a:p>
                <a:endParaRPr lang="en-US"/>
              </a:p>
            </p:txBody>
          </p:sp>
          <p:sp>
            <p:nvSpPr>
              <p:cNvPr id="230" name="Line 289">
                <a:extLst>
                  <a:ext uri="{FF2B5EF4-FFF2-40B4-BE49-F238E27FC236}">
                    <a16:creationId xmlns:a16="http://schemas.microsoft.com/office/drawing/2014/main" id="{21E40E25-DECF-42F3-8137-43942E8048BF}"/>
                  </a:ext>
                </a:extLst>
              </p:cNvPr>
              <p:cNvSpPr>
                <a:spLocks noChangeShapeType="1"/>
              </p:cNvSpPr>
              <p:nvPr/>
            </p:nvSpPr>
            <p:spPr bwMode="auto">
              <a:xfrm>
                <a:off x="719" y="2469"/>
                <a:ext cx="47" cy="16"/>
              </a:xfrm>
              <a:prstGeom prst="line">
                <a:avLst/>
              </a:prstGeom>
              <a:noFill/>
              <a:ln w="3" cap="rnd">
                <a:solidFill>
                  <a:srgbClr val="000000"/>
                </a:solidFill>
                <a:round/>
                <a:headEnd/>
                <a:tailEnd/>
              </a:ln>
            </p:spPr>
            <p:txBody>
              <a:bodyPr/>
              <a:lstStyle/>
              <a:p>
                <a:endParaRPr lang="en-US"/>
              </a:p>
            </p:txBody>
          </p:sp>
          <p:sp>
            <p:nvSpPr>
              <p:cNvPr id="231" name="Line 290">
                <a:extLst>
                  <a:ext uri="{FF2B5EF4-FFF2-40B4-BE49-F238E27FC236}">
                    <a16:creationId xmlns:a16="http://schemas.microsoft.com/office/drawing/2014/main" id="{99BFB2ED-C774-44DA-B34D-03FE9766AF04}"/>
                  </a:ext>
                </a:extLst>
              </p:cNvPr>
              <p:cNvSpPr>
                <a:spLocks noChangeShapeType="1"/>
              </p:cNvSpPr>
              <p:nvPr/>
            </p:nvSpPr>
            <p:spPr bwMode="auto">
              <a:xfrm flipV="1">
                <a:off x="766" y="2468"/>
                <a:ext cx="46" cy="17"/>
              </a:xfrm>
              <a:prstGeom prst="line">
                <a:avLst/>
              </a:prstGeom>
              <a:noFill/>
              <a:ln w="3" cap="rnd">
                <a:solidFill>
                  <a:srgbClr val="000000"/>
                </a:solidFill>
                <a:round/>
                <a:headEnd/>
                <a:tailEnd/>
              </a:ln>
            </p:spPr>
            <p:txBody>
              <a:bodyPr/>
              <a:lstStyle/>
              <a:p>
                <a:endParaRPr lang="en-US"/>
              </a:p>
            </p:txBody>
          </p:sp>
          <p:sp>
            <p:nvSpPr>
              <p:cNvPr id="232" name="Line 291">
                <a:extLst>
                  <a:ext uri="{FF2B5EF4-FFF2-40B4-BE49-F238E27FC236}">
                    <a16:creationId xmlns:a16="http://schemas.microsoft.com/office/drawing/2014/main" id="{F4BF7CD3-6C58-4DE7-8A41-E3DCD71A8C56}"/>
                  </a:ext>
                </a:extLst>
              </p:cNvPr>
              <p:cNvSpPr>
                <a:spLocks noChangeShapeType="1"/>
              </p:cNvSpPr>
              <p:nvPr/>
            </p:nvSpPr>
            <p:spPr bwMode="auto">
              <a:xfrm>
                <a:off x="836" y="2478"/>
                <a:ext cx="20" cy="35"/>
              </a:xfrm>
              <a:prstGeom prst="line">
                <a:avLst/>
              </a:prstGeom>
              <a:noFill/>
              <a:ln w="3" cap="rnd">
                <a:solidFill>
                  <a:srgbClr val="000000"/>
                </a:solidFill>
                <a:round/>
                <a:headEnd/>
                <a:tailEnd/>
              </a:ln>
            </p:spPr>
            <p:txBody>
              <a:bodyPr/>
              <a:lstStyle/>
              <a:p>
                <a:endParaRPr lang="en-US"/>
              </a:p>
            </p:txBody>
          </p:sp>
          <p:sp>
            <p:nvSpPr>
              <p:cNvPr id="233" name="Rectangle 292">
                <a:extLst>
                  <a:ext uri="{FF2B5EF4-FFF2-40B4-BE49-F238E27FC236}">
                    <a16:creationId xmlns:a16="http://schemas.microsoft.com/office/drawing/2014/main" id="{3C738727-7D1C-4620-9406-EFA473EDF2C3}"/>
                  </a:ext>
                </a:extLst>
              </p:cNvPr>
              <p:cNvSpPr>
                <a:spLocks noChangeArrowheads="1"/>
              </p:cNvSpPr>
              <p:nvPr/>
            </p:nvSpPr>
            <p:spPr bwMode="auto">
              <a:xfrm>
                <a:off x="647" y="2475"/>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34" name="Rectangle 293">
                <a:extLst>
                  <a:ext uri="{FF2B5EF4-FFF2-40B4-BE49-F238E27FC236}">
                    <a16:creationId xmlns:a16="http://schemas.microsoft.com/office/drawing/2014/main" id="{998F7E49-BB53-4150-8106-D5F9A531EFA9}"/>
                  </a:ext>
                </a:extLst>
              </p:cNvPr>
              <p:cNvSpPr>
                <a:spLocks noChangeArrowheads="1"/>
              </p:cNvSpPr>
              <p:nvPr/>
            </p:nvSpPr>
            <p:spPr bwMode="auto">
              <a:xfrm>
                <a:off x="628" y="2475"/>
                <a:ext cx="36"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235" name="Line 294">
                <a:extLst>
                  <a:ext uri="{FF2B5EF4-FFF2-40B4-BE49-F238E27FC236}">
                    <a16:creationId xmlns:a16="http://schemas.microsoft.com/office/drawing/2014/main" id="{2A6D9A76-117C-4CCF-80A7-181B68461DEA}"/>
                  </a:ext>
                </a:extLst>
              </p:cNvPr>
              <p:cNvSpPr>
                <a:spLocks noChangeShapeType="1"/>
              </p:cNvSpPr>
              <p:nvPr/>
            </p:nvSpPr>
            <p:spPr bwMode="auto">
              <a:xfrm flipH="1">
                <a:off x="679" y="2469"/>
                <a:ext cx="40" cy="13"/>
              </a:xfrm>
              <a:prstGeom prst="line">
                <a:avLst/>
              </a:prstGeom>
              <a:noFill/>
              <a:ln w="3" cap="rnd">
                <a:solidFill>
                  <a:srgbClr val="000000"/>
                </a:solidFill>
                <a:round/>
                <a:headEnd/>
                <a:tailEnd/>
              </a:ln>
            </p:spPr>
            <p:txBody>
              <a:bodyPr/>
              <a:lstStyle/>
              <a:p>
                <a:endParaRPr lang="en-US"/>
              </a:p>
            </p:txBody>
          </p:sp>
          <p:sp>
            <p:nvSpPr>
              <p:cNvPr id="236" name="Rectangle 295">
                <a:extLst>
                  <a:ext uri="{FF2B5EF4-FFF2-40B4-BE49-F238E27FC236}">
                    <a16:creationId xmlns:a16="http://schemas.microsoft.com/office/drawing/2014/main" id="{2D542D01-98CB-40B7-BD32-39153CC950B1}"/>
                  </a:ext>
                </a:extLst>
              </p:cNvPr>
              <p:cNvSpPr>
                <a:spLocks noChangeArrowheads="1"/>
              </p:cNvSpPr>
              <p:nvPr/>
            </p:nvSpPr>
            <p:spPr bwMode="auto">
              <a:xfrm>
                <a:off x="679" y="2509"/>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37" name="Rectangle 296">
                <a:extLst>
                  <a:ext uri="{FF2B5EF4-FFF2-40B4-BE49-F238E27FC236}">
                    <a16:creationId xmlns:a16="http://schemas.microsoft.com/office/drawing/2014/main" id="{7D4C632A-4049-4281-B3AC-00B556066E00}"/>
                  </a:ext>
                </a:extLst>
              </p:cNvPr>
              <p:cNvSpPr>
                <a:spLocks noChangeArrowheads="1"/>
              </p:cNvSpPr>
              <p:nvPr/>
            </p:nvSpPr>
            <p:spPr bwMode="auto">
              <a:xfrm>
                <a:off x="659" y="2509"/>
                <a:ext cx="36"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238" name="Line 297">
                <a:extLst>
                  <a:ext uri="{FF2B5EF4-FFF2-40B4-BE49-F238E27FC236}">
                    <a16:creationId xmlns:a16="http://schemas.microsoft.com/office/drawing/2014/main" id="{8A3F552D-C3D1-4B80-A283-1603487225B5}"/>
                  </a:ext>
                </a:extLst>
              </p:cNvPr>
              <p:cNvSpPr>
                <a:spLocks noChangeShapeType="1"/>
              </p:cNvSpPr>
              <p:nvPr/>
            </p:nvSpPr>
            <p:spPr bwMode="auto">
              <a:xfrm flipH="1">
                <a:off x="710" y="2520"/>
                <a:ext cx="37" cy="1"/>
              </a:xfrm>
              <a:prstGeom prst="line">
                <a:avLst/>
              </a:prstGeom>
              <a:noFill/>
              <a:ln w="3" cap="rnd">
                <a:solidFill>
                  <a:srgbClr val="000000"/>
                </a:solidFill>
                <a:round/>
                <a:headEnd/>
                <a:tailEnd/>
              </a:ln>
            </p:spPr>
            <p:txBody>
              <a:bodyPr/>
              <a:lstStyle/>
              <a:p>
                <a:endParaRPr lang="en-US"/>
              </a:p>
            </p:txBody>
          </p:sp>
          <p:sp>
            <p:nvSpPr>
              <p:cNvPr id="239" name="Rectangle 298">
                <a:extLst>
                  <a:ext uri="{FF2B5EF4-FFF2-40B4-BE49-F238E27FC236}">
                    <a16:creationId xmlns:a16="http://schemas.microsoft.com/office/drawing/2014/main" id="{E23B8004-C941-45BE-937F-B80AB3FD5A1A}"/>
                  </a:ext>
                </a:extLst>
              </p:cNvPr>
              <p:cNvSpPr>
                <a:spLocks noChangeArrowheads="1"/>
              </p:cNvSpPr>
              <p:nvPr/>
            </p:nvSpPr>
            <p:spPr bwMode="auto">
              <a:xfrm>
                <a:off x="816" y="2533"/>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40" name="Rectangle 299">
                <a:extLst>
                  <a:ext uri="{FF2B5EF4-FFF2-40B4-BE49-F238E27FC236}">
                    <a16:creationId xmlns:a16="http://schemas.microsoft.com/office/drawing/2014/main" id="{D7B039FC-AEF9-4E62-9DA2-4400A8B137DE}"/>
                  </a:ext>
                </a:extLst>
              </p:cNvPr>
              <p:cNvSpPr>
                <a:spLocks noChangeArrowheads="1"/>
              </p:cNvSpPr>
              <p:nvPr/>
            </p:nvSpPr>
            <p:spPr bwMode="auto">
              <a:xfrm>
                <a:off x="840" y="2533"/>
                <a:ext cx="36"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241" name="Line 300">
                <a:extLst>
                  <a:ext uri="{FF2B5EF4-FFF2-40B4-BE49-F238E27FC236}">
                    <a16:creationId xmlns:a16="http://schemas.microsoft.com/office/drawing/2014/main" id="{88DC5CCD-1A3A-41C5-A1FF-A1BB0243677C}"/>
                  </a:ext>
                </a:extLst>
              </p:cNvPr>
              <p:cNvSpPr>
                <a:spLocks noChangeShapeType="1"/>
              </p:cNvSpPr>
              <p:nvPr/>
            </p:nvSpPr>
            <p:spPr bwMode="auto">
              <a:xfrm>
                <a:off x="812" y="2496"/>
                <a:ext cx="14" cy="34"/>
              </a:xfrm>
              <a:prstGeom prst="line">
                <a:avLst/>
              </a:prstGeom>
              <a:noFill/>
              <a:ln w="3" cap="rnd">
                <a:solidFill>
                  <a:srgbClr val="000000"/>
                </a:solidFill>
                <a:round/>
                <a:headEnd/>
                <a:tailEnd/>
              </a:ln>
            </p:spPr>
            <p:txBody>
              <a:bodyPr/>
              <a:lstStyle/>
              <a:p>
                <a:endParaRPr lang="en-US"/>
              </a:p>
            </p:txBody>
          </p:sp>
          <p:sp>
            <p:nvSpPr>
              <p:cNvPr id="242" name="Rectangle 301">
                <a:extLst>
                  <a:ext uri="{FF2B5EF4-FFF2-40B4-BE49-F238E27FC236}">
                    <a16:creationId xmlns:a16="http://schemas.microsoft.com/office/drawing/2014/main" id="{2E2CDA98-6EE9-45A8-A19C-7D05A477B8F4}"/>
                  </a:ext>
                </a:extLst>
              </p:cNvPr>
              <p:cNvSpPr>
                <a:spLocks noChangeArrowheads="1"/>
              </p:cNvSpPr>
              <p:nvPr/>
            </p:nvSpPr>
            <p:spPr bwMode="auto">
              <a:xfrm>
                <a:off x="898" y="2472"/>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43" name="Line 302">
                <a:extLst>
                  <a:ext uri="{FF2B5EF4-FFF2-40B4-BE49-F238E27FC236}">
                    <a16:creationId xmlns:a16="http://schemas.microsoft.com/office/drawing/2014/main" id="{1297E03B-F578-41B9-85FF-B6BA155B95D3}"/>
                  </a:ext>
                </a:extLst>
              </p:cNvPr>
              <p:cNvSpPr>
                <a:spLocks noChangeShapeType="1"/>
              </p:cNvSpPr>
              <p:nvPr/>
            </p:nvSpPr>
            <p:spPr bwMode="auto">
              <a:xfrm flipV="1">
                <a:off x="856" y="2492"/>
                <a:ext cx="43" cy="21"/>
              </a:xfrm>
              <a:prstGeom prst="line">
                <a:avLst/>
              </a:prstGeom>
              <a:noFill/>
              <a:ln w="3" cap="rnd">
                <a:solidFill>
                  <a:srgbClr val="000000"/>
                </a:solidFill>
                <a:round/>
                <a:headEnd/>
                <a:tailEnd/>
              </a:ln>
            </p:spPr>
            <p:txBody>
              <a:bodyPr/>
              <a:lstStyle/>
              <a:p>
                <a:endParaRPr lang="en-US"/>
              </a:p>
            </p:txBody>
          </p:sp>
          <p:sp>
            <p:nvSpPr>
              <p:cNvPr id="244" name="Line 303">
                <a:extLst>
                  <a:ext uri="{FF2B5EF4-FFF2-40B4-BE49-F238E27FC236}">
                    <a16:creationId xmlns:a16="http://schemas.microsoft.com/office/drawing/2014/main" id="{2728687F-6B18-4ABF-A836-D1BE21200050}"/>
                  </a:ext>
                </a:extLst>
              </p:cNvPr>
              <p:cNvSpPr>
                <a:spLocks noChangeShapeType="1"/>
              </p:cNvSpPr>
              <p:nvPr/>
            </p:nvSpPr>
            <p:spPr bwMode="auto">
              <a:xfrm flipH="1" flipV="1">
                <a:off x="741" y="2442"/>
                <a:ext cx="25" cy="43"/>
              </a:xfrm>
              <a:prstGeom prst="line">
                <a:avLst/>
              </a:prstGeom>
              <a:noFill/>
              <a:ln w="3" cap="rnd">
                <a:solidFill>
                  <a:srgbClr val="000000"/>
                </a:solidFill>
                <a:round/>
                <a:headEnd/>
                <a:tailEnd/>
              </a:ln>
            </p:spPr>
            <p:txBody>
              <a:bodyPr/>
              <a:lstStyle/>
              <a:p>
                <a:endParaRPr lang="en-US"/>
              </a:p>
            </p:txBody>
          </p:sp>
          <p:sp>
            <p:nvSpPr>
              <p:cNvPr id="245" name="Rectangle 304">
                <a:extLst>
                  <a:ext uri="{FF2B5EF4-FFF2-40B4-BE49-F238E27FC236}">
                    <a16:creationId xmlns:a16="http://schemas.microsoft.com/office/drawing/2014/main" id="{CA7D31CB-6A10-4720-BD62-6B2A6EBA1154}"/>
                  </a:ext>
                </a:extLst>
              </p:cNvPr>
              <p:cNvSpPr>
                <a:spLocks noChangeArrowheads="1"/>
              </p:cNvSpPr>
              <p:nvPr/>
            </p:nvSpPr>
            <p:spPr bwMode="auto">
              <a:xfrm>
                <a:off x="679" y="2412"/>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46" name="Line 305">
                <a:extLst>
                  <a:ext uri="{FF2B5EF4-FFF2-40B4-BE49-F238E27FC236}">
                    <a16:creationId xmlns:a16="http://schemas.microsoft.com/office/drawing/2014/main" id="{100834A1-7A1C-4E82-9C7B-EDF3C851C57D}"/>
                  </a:ext>
                </a:extLst>
              </p:cNvPr>
              <p:cNvSpPr>
                <a:spLocks noChangeShapeType="1"/>
              </p:cNvSpPr>
              <p:nvPr/>
            </p:nvSpPr>
            <p:spPr bwMode="auto">
              <a:xfrm flipH="1" flipV="1">
                <a:off x="712" y="2425"/>
                <a:ext cx="32" cy="13"/>
              </a:xfrm>
              <a:prstGeom prst="line">
                <a:avLst/>
              </a:prstGeom>
              <a:noFill/>
              <a:ln w="3" cap="rnd">
                <a:solidFill>
                  <a:srgbClr val="000000"/>
                </a:solidFill>
                <a:round/>
                <a:headEnd/>
                <a:tailEnd/>
              </a:ln>
            </p:spPr>
            <p:txBody>
              <a:bodyPr/>
              <a:lstStyle/>
              <a:p>
                <a:endParaRPr lang="en-US"/>
              </a:p>
            </p:txBody>
          </p:sp>
          <p:sp>
            <p:nvSpPr>
              <p:cNvPr id="247" name="Line 306">
                <a:extLst>
                  <a:ext uri="{FF2B5EF4-FFF2-40B4-BE49-F238E27FC236}">
                    <a16:creationId xmlns:a16="http://schemas.microsoft.com/office/drawing/2014/main" id="{4C4C6B48-150E-4FBB-9FB7-92A61E4AC3A5}"/>
                  </a:ext>
                </a:extLst>
              </p:cNvPr>
              <p:cNvSpPr>
                <a:spLocks noChangeShapeType="1"/>
              </p:cNvSpPr>
              <p:nvPr/>
            </p:nvSpPr>
            <p:spPr bwMode="auto">
              <a:xfrm flipH="1" flipV="1">
                <a:off x="709" y="2433"/>
                <a:ext cx="34" cy="14"/>
              </a:xfrm>
              <a:prstGeom prst="line">
                <a:avLst/>
              </a:prstGeom>
              <a:noFill/>
              <a:ln w="3" cap="rnd">
                <a:solidFill>
                  <a:srgbClr val="000000"/>
                </a:solidFill>
                <a:round/>
                <a:headEnd/>
                <a:tailEnd/>
              </a:ln>
            </p:spPr>
            <p:txBody>
              <a:bodyPr/>
              <a:lstStyle/>
              <a:p>
                <a:endParaRPr lang="en-US"/>
              </a:p>
            </p:txBody>
          </p:sp>
          <p:sp>
            <p:nvSpPr>
              <p:cNvPr id="248" name="Rectangle 307">
                <a:extLst>
                  <a:ext uri="{FF2B5EF4-FFF2-40B4-BE49-F238E27FC236}">
                    <a16:creationId xmlns:a16="http://schemas.microsoft.com/office/drawing/2014/main" id="{12F735F4-F0ED-425D-A238-3940BAB4387B}"/>
                  </a:ext>
                </a:extLst>
              </p:cNvPr>
              <p:cNvSpPr>
                <a:spLocks noChangeArrowheads="1"/>
              </p:cNvSpPr>
              <p:nvPr/>
            </p:nvSpPr>
            <p:spPr bwMode="auto">
              <a:xfrm>
                <a:off x="773" y="2395"/>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49" name="Rectangle 308">
                <a:extLst>
                  <a:ext uri="{FF2B5EF4-FFF2-40B4-BE49-F238E27FC236}">
                    <a16:creationId xmlns:a16="http://schemas.microsoft.com/office/drawing/2014/main" id="{47A5E927-DC06-4FB8-B845-8D0AFBCE95BC}"/>
                  </a:ext>
                </a:extLst>
              </p:cNvPr>
              <p:cNvSpPr>
                <a:spLocks noChangeArrowheads="1"/>
              </p:cNvSpPr>
              <p:nvPr/>
            </p:nvSpPr>
            <p:spPr bwMode="auto">
              <a:xfrm>
                <a:off x="797" y="2395"/>
                <a:ext cx="36"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250" name="Line 309">
                <a:extLst>
                  <a:ext uri="{FF2B5EF4-FFF2-40B4-BE49-F238E27FC236}">
                    <a16:creationId xmlns:a16="http://schemas.microsoft.com/office/drawing/2014/main" id="{9BAF19A0-77AD-4D62-90DC-62438C56EC9A}"/>
                  </a:ext>
                </a:extLst>
              </p:cNvPr>
              <p:cNvSpPr>
                <a:spLocks noChangeShapeType="1"/>
              </p:cNvSpPr>
              <p:nvPr/>
            </p:nvSpPr>
            <p:spPr bwMode="auto">
              <a:xfrm flipV="1">
                <a:off x="741" y="2418"/>
                <a:ext cx="33" cy="24"/>
              </a:xfrm>
              <a:prstGeom prst="line">
                <a:avLst/>
              </a:prstGeom>
              <a:noFill/>
              <a:ln w="3" cap="rnd">
                <a:solidFill>
                  <a:srgbClr val="000000"/>
                </a:solidFill>
                <a:round/>
                <a:headEnd/>
                <a:tailEnd/>
              </a:ln>
            </p:spPr>
            <p:txBody>
              <a:bodyPr/>
              <a:lstStyle/>
              <a:p>
                <a:endParaRPr lang="en-US"/>
              </a:p>
            </p:txBody>
          </p:sp>
          <p:sp>
            <p:nvSpPr>
              <p:cNvPr id="251" name="Line 310">
                <a:extLst>
                  <a:ext uri="{FF2B5EF4-FFF2-40B4-BE49-F238E27FC236}">
                    <a16:creationId xmlns:a16="http://schemas.microsoft.com/office/drawing/2014/main" id="{A69A361E-50CB-4B57-BF61-325CC6966439}"/>
                  </a:ext>
                </a:extLst>
              </p:cNvPr>
              <p:cNvSpPr>
                <a:spLocks noChangeShapeType="1"/>
              </p:cNvSpPr>
              <p:nvPr/>
            </p:nvSpPr>
            <p:spPr bwMode="auto">
              <a:xfrm>
                <a:off x="930" y="2493"/>
                <a:ext cx="34" cy="17"/>
              </a:xfrm>
              <a:prstGeom prst="line">
                <a:avLst/>
              </a:prstGeom>
              <a:noFill/>
              <a:ln w="3" cap="rnd">
                <a:solidFill>
                  <a:srgbClr val="000000"/>
                </a:solidFill>
                <a:round/>
                <a:headEnd/>
                <a:tailEnd/>
              </a:ln>
            </p:spPr>
            <p:txBody>
              <a:bodyPr/>
              <a:lstStyle/>
              <a:p>
                <a:endParaRPr lang="en-US"/>
              </a:p>
            </p:txBody>
          </p:sp>
          <p:sp>
            <p:nvSpPr>
              <p:cNvPr id="252" name="Freeform 311">
                <a:extLst>
                  <a:ext uri="{FF2B5EF4-FFF2-40B4-BE49-F238E27FC236}">
                    <a16:creationId xmlns:a16="http://schemas.microsoft.com/office/drawing/2014/main" id="{D62310AC-A1B3-450C-8B79-990072181A20}"/>
                  </a:ext>
                </a:extLst>
              </p:cNvPr>
              <p:cNvSpPr>
                <a:spLocks/>
              </p:cNvSpPr>
              <p:nvPr/>
            </p:nvSpPr>
            <p:spPr bwMode="auto">
              <a:xfrm>
                <a:off x="966" y="2464"/>
                <a:ext cx="116" cy="97"/>
              </a:xfrm>
              <a:custGeom>
                <a:avLst/>
                <a:gdLst>
                  <a:gd name="T0" fmla="*/ 23 w 116"/>
                  <a:gd name="T1" fmla="*/ 0 h 97"/>
                  <a:gd name="T2" fmla="*/ 92 w 116"/>
                  <a:gd name="T3" fmla="*/ 0 h 97"/>
                  <a:gd name="T4" fmla="*/ 116 w 116"/>
                  <a:gd name="T5" fmla="*/ 49 h 97"/>
                  <a:gd name="T6" fmla="*/ 92 w 116"/>
                  <a:gd name="T7" fmla="*/ 97 h 97"/>
                  <a:gd name="T8" fmla="*/ 23 w 116"/>
                  <a:gd name="T9" fmla="*/ 97 h 97"/>
                  <a:gd name="T10" fmla="*/ 0 w 116"/>
                  <a:gd name="T11" fmla="*/ 49 h 97"/>
                  <a:gd name="T12" fmla="*/ 23 w 116"/>
                  <a:gd name="T13" fmla="*/ 0 h 97"/>
                  <a:gd name="T14" fmla="*/ 0 60000 65536"/>
                  <a:gd name="T15" fmla="*/ 0 60000 65536"/>
                  <a:gd name="T16" fmla="*/ 0 60000 65536"/>
                  <a:gd name="T17" fmla="*/ 0 60000 65536"/>
                  <a:gd name="T18" fmla="*/ 0 60000 65536"/>
                  <a:gd name="T19" fmla="*/ 0 60000 65536"/>
                  <a:gd name="T20" fmla="*/ 0 60000 65536"/>
                  <a:gd name="T21" fmla="*/ 0 w 116"/>
                  <a:gd name="T22" fmla="*/ 0 h 97"/>
                  <a:gd name="T23" fmla="*/ 116 w 116"/>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97">
                    <a:moveTo>
                      <a:pt x="23" y="0"/>
                    </a:moveTo>
                    <a:lnTo>
                      <a:pt x="92" y="0"/>
                    </a:lnTo>
                    <a:lnTo>
                      <a:pt x="116" y="49"/>
                    </a:lnTo>
                    <a:lnTo>
                      <a:pt x="92" y="97"/>
                    </a:lnTo>
                    <a:lnTo>
                      <a:pt x="23" y="97"/>
                    </a:lnTo>
                    <a:lnTo>
                      <a:pt x="0" y="49"/>
                    </a:lnTo>
                    <a:lnTo>
                      <a:pt x="23" y="0"/>
                    </a:lnTo>
                    <a:close/>
                  </a:path>
                </a:pathLst>
              </a:custGeom>
              <a:solidFill>
                <a:srgbClr val="FFFF00"/>
              </a:solidFill>
              <a:ln w="9525">
                <a:noFill/>
                <a:round/>
                <a:headEnd/>
                <a:tailEnd/>
              </a:ln>
            </p:spPr>
            <p:txBody>
              <a:bodyPr/>
              <a:lstStyle/>
              <a:p>
                <a:endParaRPr lang="en-US"/>
              </a:p>
            </p:txBody>
          </p:sp>
        </p:grpSp>
        <p:grpSp>
          <p:nvGrpSpPr>
            <p:cNvPr id="21" name="Group 340">
              <a:extLst>
                <a:ext uri="{FF2B5EF4-FFF2-40B4-BE49-F238E27FC236}">
                  <a16:creationId xmlns:a16="http://schemas.microsoft.com/office/drawing/2014/main" id="{03CE4DE9-3A05-4228-8E07-58400DBA5790}"/>
                </a:ext>
              </a:extLst>
            </p:cNvPr>
            <p:cNvGrpSpPr>
              <a:grpSpLocks/>
            </p:cNvGrpSpPr>
            <p:nvPr/>
          </p:nvGrpSpPr>
          <p:grpSpPr bwMode="auto">
            <a:xfrm>
              <a:off x="1904884" y="2749879"/>
              <a:ext cx="618505" cy="230580"/>
              <a:chOff x="782" y="2242"/>
              <a:chExt cx="453" cy="180"/>
            </a:xfrm>
          </p:grpSpPr>
          <p:sp>
            <p:nvSpPr>
              <p:cNvPr id="199" name="Rectangle 313">
                <a:extLst>
                  <a:ext uri="{FF2B5EF4-FFF2-40B4-BE49-F238E27FC236}">
                    <a16:creationId xmlns:a16="http://schemas.microsoft.com/office/drawing/2014/main" id="{9264EEB7-0103-4F1F-8A52-588B9691D98D}"/>
                  </a:ext>
                </a:extLst>
              </p:cNvPr>
              <p:cNvSpPr>
                <a:spLocks noChangeArrowheads="1"/>
              </p:cNvSpPr>
              <p:nvPr/>
            </p:nvSpPr>
            <p:spPr bwMode="auto">
              <a:xfrm>
                <a:off x="965" y="2297"/>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00" name="Line 314">
                <a:extLst>
                  <a:ext uri="{FF2B5EF4-FFF2-40B4-BE49-F238E27FC236}">
                    <a16:creationId xmlns:a16="http://schemas.microsoft.com/office/drawing/2014/main" id="{CA7F5A90-1817-4CCA-8EB3-7D08368F693C}"/>
                  </a:ext>
                </a:extLst>
              </p:cNvPr>
              <p:cNvSpPr>
                <a:spLocks noChangeShapeType="1"/>
              </p:cNvSpPr>
              <p:nvPr/>
            </p:nvSpPr>
            <p:spPr bwMode="auto">
              <a:xfrm flipH="1" flipV="1">
                <a:off x="965" y="2343"/>
                <a:ext cx="45" cy="16"/>
              </a:xfrm>
              <a:prstGeom prst="line">
                <a:avLst/>
              </a:prstGeom>
              <a:noFill/>
              <a:ln w="3" cap="rnd">
                <a:solidFill>
                  <a:srgbClr val="000000"/>
                </a:solidFill>
                <a:round/>
                <a:headEnd/>
                <a:tailEnd/>
              </a:ln>
            </p:spPr>
            <p:txBody>
              <a:bodyPr/>
              <a:lstStyle/>
              <a:p>
                <a:endParaRPr lang="en-US"/>
              </a:p>
            </p:txBody>
          </p:sp>
          <p:sp>
            <p:nvSpPr>
              <p:cNvPr id="201" name="Line 315">
                <a:extLst>
                  <a:ext uri="{FF2B5EF4-FFF2-40B4-BE49-F238E27FC236}">
                    <a16:creationId xmlns:a16="http://schemas.microsoft.com/office/drawing/2014/main" id="{06C49A6E-3143-4E4E-AA9C-2162FA79E329}"/>
                  </a:ext>
                </a:extLst>
              </p:cNvPr>
              <p:cNvSpPr>
                <a:spLocks noChangeShapeType="1"/>
              </p:cNvSpPr>
              <p:nvPr/>
            </p:nvSpPr>
            <p:spPr bwMode="auto">
              <a:xfrm flipH="1">
                <a:off x="901" y="2343"/>
                <a:ext cx="64" cy="23"/>
              </a:xfrm>
              <a:prstGeom prst="line">
                <a:avLst/>
              </a:prstGeom>
              <a:noFill/>
              <a:ln w="3" cap="rnd">
                <a:solidFill>
                  <a:srgbClr val="000000"/>
                </a:solidFill>
                <a:round/>
                <a:headEnd/>
                <a:tailEnd/>
              </a:ln>
            </p:spPr>
            <p:txBody>
              <a:bodyPr/>
              <a:lstStyle/>
              <a:p>
                <a:endParaRPr lang="en-US"/>
              </a:p>
            </p:txBody>
          </p:sp>
          <p:sp>
            <p:nvSpPr>
              <p:cNvPr id="202" name="Line 316">
                <a:extLst>
                  <a:ext uri="{FF2B5EF4-FFF2-40B4-BE49-F238E27FC236}">
                    <a16:creationId xmlns:a16="http://schemas.microsoft.com/office/drawing/2014/main" id="{FAF985CB-FC55-4428-98D7-054DF3EE683E}"/>
                  </a:ext>
                </a:extLst>
              </p:cNvPr>
              <p:cNvSpPr>
                <a:spLocks noChangeShapeType="1"/>
              </p:cNvSpPr>
              <p:nvPr/>
            </p:nvSpPr>
            <p:spPr bwMode="auto">
              <a:xfrm flipH="1" flipV="1">
                <a:off x="872" y="2316"/>
                <a:ext cx="29" cy="50"/>
              </a:xfrm>
              <a:prstGeom prst="line">
                <a:avLst/>
              </a:prstGeom>
              <a:noFill/>
              <a:ln w="3" cap="rnd">
                <a:solidFill>
                  <a:srgbClr val="000000"/>
                </a:solidFill>
                <a:round/>
                <a:headEnd/>
                <a:tailEnd/>
              </a:ln>
            </p:spPr>
            <p:txBody>
              <a:bodyPr/>
              <a:lstStyle/>
              <a:p>
                <a:endParaRPr lang="en-US"/>
              </a:p>
            </p:txBody>
          </p:sp>
          <p:sp>
            <p:nvSpPr>
              <p:cNvPr id="203" name="Line 317">
                <a:extLst>
                  <a:ext uri="{FF2B5EF4-FFF2-40B4-BE49-F238E27FC236}">
                    <a16:creationId xmlns:a16="http://schemas.microsoft.com/office/drawing/2014/main" id="{32A63DAC-6EC2-4EEE-BF12-62F74E32FAF4}"/>
                  </a:ext>
                </a:extLst>
              </p:cNvPr>
              <p:cNvSpPr>
                <a:spLocks noChangeShapeType="1"/>
              </p:cNvSpPr>
              <p:nvPr/>
            </p:nvSpPr>
            <p:spPr bwMode="auto">
              <a:xfrm>
                <a:off x="872" y="2316"/>
                <a:ext cx="48" cy="16"/>
              </a:xfrm>
              <a:prstGeom prst="line">
                <a:avLst/>
              </a:prstGeom>
              <a:noFill/>
              <a:ln w="3" cap="rnd">
                <a:solidFill>
                  <a:srgbClr val="000000"/>
                </a:solidFill>
                <a:round/>
                <a:headEnd/>
                <a:tailEnd/>
              </a:ln>
            </p:spPr>
            <p:txBody>
              <a:bodyPr/>
              <a:lstStyle/>
              <a:p>
                <a:endParaRPr lang="en-US"/>
              </a:p>
            </p:txBody>
          </p:sp>
          <p:sp>
            <p:nvSpPr>
              <p:cNvPr id="204" name="Line 318">
                <a:extLst>
                  <a:ext uri="{FF2B5EF4-FFF2-40B4-BE49-F238E27FC236}">
                    <a16:creationId xmlns:a16="http://schemas.microsoft.com/office/drawing/2014/main" id="{CBE35ADD-CF65-4713-A16E-53A29EBF2C72}"/>
                  </a:ext>
                </a:extLst>
              </p:cNvPr>
              <p:cNvSpPr>
                <a:spLocks noChangeShapeType="1"/>
              </p:cNvSpPr>
              <p:nvPr/>
            </p:nvSpPr>
            <p:spPr bwMode="auto">
              <a:xfrm flipV="1">
                <a:off x="920" y="2314"/>
                <a:ext cx="46" cy="18"/>
              </a:xfrm>
              <a:prstGeom prst="line">
                <a:avLst/>
              </a:prstGeom>
              <a:noFill/>
              <a:ln w="3" cap="rnd">
                <a:solidFill>
                  <a:srgbClr val="000000"/>
                </a:solidFill>
                <a:round/>
                <a:headEnd/>
                <a:tailEnd/>
              </a:ln>
            </p:spPr>
            <p:txBody>
              <a:bodyPr/>
              <a:lstStyle/>
              <a:p>
                <a:endParaRPr lang="en-US"/>
              </a:p>
            </p:txBody>
          </p:sp>
          <p:sp>
            <p:nvSpPr>
              <p:cNvPr id="205" name="Line 319">
                <a:extLst>
                  <a:ext uri="{FF2B5EF4-FFF2-40B4-BE49-F238E27FC236}">
                    <a16:creationId xmlns:a16="http://schemas.microsoft.com/office/drawing/2014/main" id="{C2B84CBD-A734-41F7-9816-9BD57592688B}"/>
                  </a:ext>
                </a:extLst>
              </p:cNvPr>
              <p:cNvSpPr>
                <a:spLocks noChangeShapeType="1"/>
              </p:cNvSpPr>
              <p:nvPr/>
            </p:nvSpPr>
            <p:spPr bwMode="auto">
              <a:xfrm>
                <a:off x="990" y="2324"/>
                <a:ext cx="20" cy="35"/>
              </a:xfrm>
              <a:prstGeom prst="line">
                <a:avLst/>
              </a:prstGeom>
              <a:noFill/>
              <a:ln w="3" cap="rnd">
                <a:solidFill>
                  <a:srgbClr val="000000"/>
                </a:solidFill>
                <a:round/>
                <a:headEnd/>
                <a:tailEnd/>
              </a:ln>
            </p:spPr>
            <p:txBody>
              <a:bodyPr/>
              <a:lstStyle/>
              <a:p>
                <a:endParaRPr lang="en-US"/>
              </a:p>
            </p:txBody>
          </p:sp>
          <p:sp>
            <p:nvSpPr>
              <p:cNvPr id="206" name="Rectangle 320">
                <a:extLst>
                  <a:ext uri="{FF2B5EF4-FFF2-40B4-BE49-F238E27FC236}">
                    <a16:creationId xmlns:a16="http://schemas.microsoft.com/office/drawing/2014/main" id="{0C487DE4-E86C-4549-8250-A6D331F14D3B}"/>
                  </a:ext>
                </a:extLst>
              </p:cNvPr>
              <p:cNvSpPr>
                <a:spLocks noChangeArrowheads="1"/>
              </p:cNvSpPr>
              <p:nvPr/>
            </p:nvSpPr>
            <p:spPr bwMode="auto">
              <a:xfrm>
                <a:off x="801" y="2321"/>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07" name="Rectangle 321">
                <a:extLst>
                  <a:ext uri="{FF2B5EF4-FFF2-40B4-BE49-F238E27FC236}">
                    <a16:creationId xmlns:a16="http://schemas.microsoft.com/office/drawing/2014/main" id="{B19602DC-103B-4D0A-B1C4-9A605CC9BAFA}"/>
                  </a:ext>
                </a:extLst>
              </p:cNvPr>
              <p:cNvSpPr>
                <a:spLocks noChangeArrowheads="1"/>
              </p:cNvSpPr>
              <p:nvPr/>
            </p:nvSpPr>
            <p:spPr bwMode="auto">
              <a:xfrm>
                <a:off x="782" y="2321"/>
                <a:ext cx="37"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208" name="Line 322">
                <a:extLst>
                  <a:ext uri="{FF2B5EF4-FFF2-40B4-BE49-F238E27FC236}">
                    <a16:creationId xmlns:a16="http://schemas.microsoft.com/office/drawing/2014/main" id="{766F1E7F-A568-4E56-92FB-0DAA32438B8E}"/>
                  </a:ext>
                </a:extLst>
              </p:cNvPr>
              <p:cNvSpPr>
                <a:spLocks noChangeShapeType="1"/>
              </p:cNvSpPr>
              <p:nvPr/>
            </p:nvSpPr>
            <p:spPr bwMode="auto">
              <a:xfrm flipH="1">
                <a:off x="833" y="2316"/>
                <a:ext cx="39" cy="12"/>
              </a:xfrm>
              <a:prstGeom prst="line">
                <a:avLst/>
              </a:prstGeom>
              <a:noFill/>
              <a:ln w="3" cap="rnd">
                <a:solidFill>
                  <a:srgbClr val="000000"/>
                </a:solidFill>
                <a:round/>
                <a:headEnd/>
                <a:tailEnd/>
              </a:ln>
            </p:spPr>
            <p:txBody>
              <a:bodyPr/>
              <a:lstStyle/>
              <a:p>
                <a:endParaRPr lang="en-US"/>
              </a:p>
            </p:txBody>
          </p:sp>
          <p:sp>
            <p:nvSpPr>
              <p:cNvPr id="209" name="Rectangle 323">
                <a:extLst>
                  <a:ext uri="{FF2B5EF4-FFF2-40B4-BE49-F238E27FC236}">
                    <a16:creationId xmlns:a16="http://schemas.microsoft.com/office/drawing/2014/main" id="{C870FA29-853C-4D76-B843-E32663AAD033}"/>
                  </a:ext>
                </a:extLst>
              </p:cNvPr>
              <p:cNvSpPr>
                <a:spLocks noChangeArrowheads="1"/>
              </p:cNvSpPr>
              <p:nvPr/>
            </p:nvSpPr>
            <p:spPr bwMode="auto">
              <a:xfrm>
                <a:off x="832" y="2355"/>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10" name="Rectangle 324">
                <a:extLst>
                  <a:ext uri="{FF2B5EF4-FFF2-40B4-BE49-F238E27FC236}">
                    <a16:creationId xmlns:a16="http://schemas.microsoft.com/office/drawing/2014/main" id="{95F199D5-947B-4A29-ACE6-733F48BF3F07}"/>
                  </a:ext>
                </a:extLst>
              </p:cNvPr>
              <p:cNvSpPr>
                <a:spLocks noChangeArrowheads="1"/>
              </p:cNvSpPr>
              <p:nvPr/>
            </p:nvSpPr>
            <p:spPr bwMode="auto">
              <a:xfrm>
                <a:off x="813" y="2355"/>
                <a:ext cx="37"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211" name="Line 325">
                <a:extLst>
                  <a:ext uri="{FF2B5EF4-FFF2-40B4-BE49-F238E27FC236}">
                    <a16:creationId xmlns:a16="http://schemas.microsoft.com/office/drawing/2014/main" id="{950F0C3A-23DD-409B-83D5-2E942EFD25EB}"/>
                  </a:ext>
                </a:extLst>
              </p:cNvPr>
              <p:cNvSpPr>
                <a:spLocks noChangeShapeType="1"/>
              </p:cNvSpPr>
              <p:nvPr/>
            </p:nvSpPr>
            <p:spPr bwMode="auto">
              <a:xfrm flipH="1">
                <a:off x="863" y="2366"/>
                <a:ext cx="38" cy="1"/>
              </a:xfrm>
              <a:prstGeom prst="line">
                <a:avLst/>
              </a:prstGeom>
              <a:noFill/>
              <a:ln w="3" cap="rnd">
                <a:solidFill>
                  <a:srgbClr val="000000"/>
                </a:solidFill>
                <a:round/>
                <a:headEnd/>
                <a:tailEnd/>
              </a:ln>
            </p:spPr>
            <p:txBody>
              <a:bodyPr/>
              <a:lstStyle/>
              <a:p>
                <a:endParaRPr lang="en-US"/>
              </a:p>
            </p:txBody>
          </p:sp>
          <p:sp>
            <p:nvSpPr>
              <p:cNvPr id="212" name="Rectangle 326">
                <a:extLst>
                  <a:ext uri="{FF2B5EF4-FFF2-40B4-BE49-F238E27FC236}">
                    <a16:creationId xmlns:a16="http://schemas.microsoft.com/office/drawing/2014/main" id="{6C9009DA-3CC7-4FC0-B621-5CBB24B8844D}"/>
                  </a:ext>
                </a:extLst>
              </p:cNvPr>
              <p:cNvSpPr>
                <a:spLocks noChangeArrowheads="1"/>
              </p:cNvSpPr>
              <p:nvPr/>
            </p:nvSpPr>
            <p:spPr bwMode="auto">
              <a:xfrm>
                <a:off x="970" y="2379"/>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13" name="Rectangle 327">
                <a:extLst>
                  <a:ext uri="{FF2B5EF4-FFF2-40B4-BE49-F238E27FC236}">
                    <a16:creationId xmlns:a16="http://schemas.microsoft.com/office/drawing/2014/main" id="{626623BE-1C49-4F1F-8F1D-46C95297E046}"/>
                  </a:ext>
                </a:extLst>
              </p:cNvPr>
              <p:cNvSpPr>
                <a:spLocks noChangeArrowheads="1"/>
              </p:cNvSpPr>
              <p:nvPr/>
            </p:nvSpPr>
            <p:spPr bwMode="auto">
              <a:xfrm>
                <a:off x="994" y="2379"/>
                <a:ext cx="37"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214" name="Line 328">
                <a:extLst>
                  <a:ext uri="{FF2B5EF4-FFF2-40B4-BE49-F238E27FC236}">
                    <a16:creationId xmlns:a16="http://schemas.microsoft.com/office/drawing/2014/main" id="{484961CE-A59C-4417-95D7-81C6961E08C6}"/>
                  </a:ext>
                </a:extLst>
              </p:cNvPr>
              <p:cNvSpPr>
                <a:spLocks noChangeShapeType="1"/>
              </p:cNvSpPr>
              <p:nvPr/>
            </p:nvSpPr>
            <p:spPr bwMode="auto">
              <a:xfrm>
                <a:off x="965" y="2343"/>
                <a:ext cx="15" cy="33"/>
              </a:xfrm>
              <a:prstGeom prst="line">
                <a:avLst/>
              </a:prstGeom>
              <a:noFill/>
              <a:ln w="3" cap="rnd">
                <a:solidFill>
                  <a:srgbClr val="000000"/>
                </a:solidFill>
                <a:round/>
                <a:headEnd/>
                <a:tailEnd/>
              </a:ln>
            </p:spPr>
            <p:txBody>
              <a:bodyPr/>
              <a:lstStyle/>
              <a:p>
                <a:endParaRPr lang="en-US"/>
              </a:p>
            </p:txBody>
          </p:sp>
          <p:sp>
            <p:nvSpPr>
              <p:cNvPr id="215" name="Rectangle 329">
                <a:extLst>
                  <a:ext uri="{FF2B5EF4-FFF2-40B4-BE49-F238E27FC236}">
                    <a16:creationId xmlns:a16="http://schemas.microsoft.com/office/drawing/2014/main" id="{0351C1F0-28EE-4D85-882C-4E88C99A3C99}"/>
                  </a:ext>
                </a:extLst>
              </p:cNvPr>
              <p:cNvSpPr>
                <a:spLocks noChangeArrowheads="1"/>
              </p:cNvSpPr>
              <p:nvPr/>
            </p:nvSpPr>
            <p:spPr bwMode="auto">
              <a:xfrm>
                <a:off x="1052" y="2319"/>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16" name="Line 330">
                <a:extLst>
                  <a:ext uri="{FF2B5EF4-FFF2-40B4-BE49-F238E27FC236}">
                    <a16:creationId xmlns:a16="http://schemas.microsoft.com/office/drawing/2014/main" id="{EB8B2B0C-9B2D-4502-853B-EADA1AEFE2C0}"/>
                  </a:ext>
                </a:extLst>
              </p:cNvPr>
              <p:cNvSpPr>
                <a:spLocks noChangeShapeType="1"/>
              </p:cNvSpPr>
              <p:nvPr/>
            </p:nvSpPr>
            <p:spPr bwMode="auto">
              <a:xfrm flipV="1">
                <a:off x="1010" y="2338"/>
                <a:ext cx="43" cy="21"/>
              </a:xfrm>
              <a:prstGeom prst="line">
                <a:avLst/>
              </a:prstGeom>
              <a:noFill/>
              <a:ln w="3" cap="rnd">
                <a:solidFill>
                  <a:srgbClr val="000000"/>
                </a:solidFill>
                <a:round/>
                <a:headEnd/>
                <a:tailEnd/>
              </a:ln>
            </p:spPr>
            <p:txBody>
              <a:bodyPr/>
              <a:lstStyle/>
              <a:p>
                <a:endParaRPr lang="en-US"/>
              </a:p>
            </p:txBody>
          </p:sp>
          <p:sp>
            <p:nvSpPr>
              <p:cNvPr id="217" name="Line 331">
                <a:extLst>
                  <a:ext uri="{FF2B5EF4-FFF2-40B4-BE49-F238E27FC236}">
                    <a16:creationId xmlns:a16="http://schemas.microsoft.com/office/drawing/2014/main" id="{B386F124-54E8-4EAE-896D-47892995C5FE}"/>
                  </a:ext>
                </a:extLst>
              </p:cNvPr>
              <p:cNvSpPr>
                <a:spLocks noChangeShapeType="1"/>
              </p:cNvSpPr>
              <p:nvPr/>
            </p:nvSpPr>
            <p:spPr bwMode="auto">
              <a:xfrm flipH="1" flipV="1">
                <a:off x="895" y="2288"/>
                <a:ext cx="25" cy="44"/>
              </a:xfrm>
              <a:prstGeom prst="line">
                <a:avLst/>
              </a:prstGeom>
              <a:noFill/>
              <a:ln w="3" cap="rnd">
                <a:solidFill>
                  <a:srgbClr val="000000"/>
                </a:solidFill>
                <a:round/>
                <a:headEnd/>
                <a:tailEnd/>
              </a:ln>
            </p:spPr>
            <p:txBody>
              <a:bodyPr/>
              <a:lstStyle/>
              <a:p>
                <a:endParaRPr lang="en-US"/>
              </a:p>
            </p:txBody>
          </p:sp>
          <p:sp>
            <p:nvSpPr>
              <p:cNvPr id="218" name="Rectangle 332">
                <a:extLst>
                  <a:ext uri="{FF2B5EF4-FFF2-40B4-BE49-F238E27FC236}">
                    <a16:creationId xmlns:a16="http://schemas.microsoft.com/office/drawing/2014/main" id="{09D7F1CE-79AB-45EB-8991-10381AD631A5}"/>
                  </a:ext>
                </a:extLst>
              </p:cNvPr>
              <p:cNvSpPr>
                <a:spLocks noChangeArrowheads="1"/>
              </p:cNvSpPr>
              <p:nvPr/>
            </p:nvSpPr>
            <p:spPr bwMode="auto">
              <a:xfrm>
                <a:off x="832" y="2258"/>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19" name="Line 333">
                <a:extLst>
                  <a:ext uri="{FF2B5EF4-FFF2-40B4-BE49-F238E27FC236}">
                    <a16:creationId xmlns:a16="http://schemas.microsoft.com/office/drawing/2014/main" id="{35030095-7115-4CB1-8B58-90AB8BAE7502}"/>
                  </a:ext>
                </a:extLst>
              </p:cNvPr>
              <p:cNvSpPr>
                <a:spLocks noChangeShapeType="1"/>
              </p:cNvSpPr>
              <p:nvPr/>
            </p:nvSpPr>
            <p:spPr bwMode="auto">
              <a:xfrm flipH="1" flipV="1">
                <a:off x="865" y="2272"/>
                <a:ext cx="32" cy="12"/>
              </a:xfrm>
              <a:prstGeom prst="line">
                <a:avLst/>
              </a:prstGeom>
              <a:noFill/>
              <a:ln w="3" cap="rnd">
                <a:solidFill>
                  <a:srgbClr val="000000"/>
                </a:solidFill>
                <a:round/>
                <a:headEnd/>
                <a:tailEnd/>
              </a:ln>
            </p:spPr>
            <p:txBody>
              <a:bodyPr/>
              <a:lstStyle/>
              <a:p>
                <a:endParaRPr lang="en-US"/>
              </a:p>
            </p:txBody>
          </p:sp>
          <p:sp>
            <p:nvSpPr>
              <p:cNvPr id="220" name="Line 334">
                <a:extLst>
                  <a:ext uri="{FF2B5EF4-FFF2-40B4-BE49-F238E27FC236}">
                    <a16:creationId xmlns:a16="http://schemas.microsoft.com/office/drawing/2014/main" id="{6ABE0B93-AAE0-4C8E-A0F9-EF3DEB7422CB}"/>
                  </a:ext>
                </a:extLst>
              </p:cNvPr>
              <p:cNvSpPr>
                <a:spLocks noChangeShapeType="1"/>
              </p:cNvSpPr>
              <p:nvPr/>
            </p:nvSpPr>
            <p:spPr bwMode="auto">
              <a:xfrm flipH="1" flipV="1">
                <a:off x="862" y="2280"/>
                <a:ext cx="34" cy="13"/>
              </a:xfrm>
              <a:prstGeom prst="line">
                <a:avLst/>
              </a:prstGeom>
              <a:noFill/>
              <a:ln w="3" cap="rnd">
                <a:solidFill>
                  <a:srgbClr val="000000"/>
                </a:solidFill>
                <a:round/>
                <a:headEnd/>
                <a:tailEnd/>
              </a:ln>
            </p:spPr>
            <p:txBody>
              <a:bodyPr/>
              <a:lstStyle/>
              <a:p>
                <a:endParaRPr lang="en-US"/>
              </a:p>
            </p:txBody>
          </p:sp>
          <p:sp>
            <p:nvSpPr>
              <p:cNvPr id="221" name="Rectangle 335">
                <a:extLst>
                  <a:ext uri="{FF2B5EF4-FFF2-40B4-BE49-F238E27FC236}">
                    <a16:creationId xmlns:a16="http://schemas.microsoft.com/office/drawing/2014/main" id="{5BE256B9-E440-44CC-909A-D32750E31662}"/>
                  </a:ext>
                </a:extLst>
              </p:cNvPr>
              <p:cNvSpPr>
                <a:spLocks noChangeArrowheads="1"/>
              </p:cNvSpPr>
              <p:nvPr/>
            </p:nvSpPr>
            <p:spPr bwMode="auto">
              <a:xfrm>
                <a:off x="926" y="2242"/>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222" name="Rectangle 336">
                <a:extLst>
                  <a:ext uri="{FF2B5EF4-FFF2-40B4-BE49-F238E27FC236}">
                    <a16:creationId xmlns:a16="http://schemas.microsoft.com/office/drawing/2014/main" id="{33AE8BB4-AC82-4CCD-8269-8B72EA082684}"/>
                  </a:ext>
                </a:extLst>
              </p:cNvPr>
              <p:cNvSpPr>
                <a:spLocks noChangeArrowheads="1"/>
              </p:cNvSpPr>
              <p:nvPr/>
            </p:nvSpPr>
            <p:spPr bwMode="auto">
              <a:xfrm>
                <a:off x="950" y="2242"/>
                <a:ext cx="37"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223" name="Line 337">
                <a:extLst>
                  <a:ext uri="{FF2B5EF4-FFF2-40B4-BE49-F238E27FC236}">
                    <a16:creationId xmlns:a16="http://schemas.microsoft.com/office/drawing/2014/main" id="{F8199166-C323-4A92-B277-36923ABF84E9}"/>
                  </a:ext>
                </a:extLst>
              </p:cNvPr>
              <p:cNvSpPr>
                <a:spLocks noChangeShapeType="1"/>
              </p:cNvSpPr>
              <p:nvPr/>
            </p:nvSpPr>
            <p:spPr bwMode="auto">
              <a:xfrm flipV="1">
                <a:off x="895" y="2264"/>
                <a:ext cx="33" cy="24"/>
              </a:xfrm>
              <a:prstGeom prst="line">
                <a:avLst/>
              </a:prstGeom>
              <a:noFill/>
              <a:ln w="3" cap="rnd">
                <a:solidFill>
                  <a:srgbClr val="000000"/>
                </a:solidFill>
                <a:round/>
                <a:headEnd/>
                <a:tailEnd/>
              </a:ln>
            </p:spPr>
            <p:txBody>
              <a:bodyPr/>
              <a:lstStyle/>
              <a:p>
                <a:endParaRPr lang="en-US"/>
              </a:p>
            </p:txBody>
          </p:sp>
          <p:sp>
            <p:nvSpPr>
              <p:cNvPr id="224" name="Line 338">
                <a:extLst>
                  <a:ext uri="{FF2B5EF4-FFF2-40B4-BE49-F238E27FC236}">
                    <a16:creationId xmlns:a16="http://schemas.microsoft.com/office/drawing/2014/main" id="{9B62FB61-22FF-4E80-97AE-64B33B7EC51A}"/>
                  </a:ext>
                </a:extLst>
              </p:cNvPr>
              <p:cNvSpPr>
                <a:spLocks noChangeShapeType="1"/>
              </p:cNvSpPr>
              <p:nvPr/>
            </p:nvSpPr>
            <p:spPr bwMode="auto">
              <a:xfrm>
                <a:off x="1083" y="2339"/>
                <a:ext cx="34" cy="18"/>
              </a:xfrm>
              <a:prstGeom prst="line">
                <a:avLst/>
              </a:prstGeom>
              <a:noFill/>
              <a:ln w="3" cap="rnd">
                <a:solidFill>
                  <a:srgbClr val="000000"/>
                </a:solidFill>
                <a:round/>
                <a:headEnd/>
                <a:tailEnd/>
              </a:ln>
            </p:spPr>
            <p:txBody>
              <a:bodyPr/>
              <a:lstStyle/>
              <a:p>
                <a:endParaRPr lang="en-US"/>
              </a:p>
            </p:txBody>
          </p:sp>
          <p:sp>
            <p:nvSpPr>
              <p:cNvPr id="225" name="Freeform 339">
                <a:extLst>
                  <a:ext uri="{FF2B5EF4-FFF2-40B4-BE49-F238E27FC236}">
                    <a16:creationId xmlns:a16="http://schemas.microsoft.com/office/drawing/2014/main" id="{D5AA69E1-9FE4-4730-BCB8-2E9F56FAF7D7}"/>
                  </a:ext>
                </a:extLst>
              </p:cNvPr>
              <p:cNvSpPr>
                <a:spLocks/>
              </p:cNvSpPr>
              <p:nvPr/>
            </p:nvSpPr>
            <p:spPr bwMode="auto">
              <a:xfrm>
                <a:off x="1119" y="2311"/>
                <a:ext cx="116" cy="96"/>
              </a:xfrm>
              <a:custGeom>
                <a:avLst/>
                <a:gdLst>
                  <a:gd name="T0" fmla="*/ 24 w 116"/>
                  <a:gd name="T1" fmla="*/ 0 h 96"/>
                  <a:gd name="T2" fmla="*/ 93 w 116"/>
                  <a:gd name="T3" fmla="*/ 0 h 96"/>
                  <a:gd name="T4" fmla="*/ 116 w 116"/>
                  <a:gd name="T5" fmla="*/ 48 h 96"/>
                  <a:gd name="T6" fmla="*/ 93 w 116"/>
                  <a:gd name="T7" fmla="*/ 96 h 96"/>
                  <a:gd name="T8" fmla="*/ 24 w 116"/>
                  <a:gd name="T9" fmla="*/ 96 h 96"/>
                  <a:gd name="T10" fmla="*/ 0 w 116"/>
                  <a:gd name="T11" fmla="*/ 48 h 96"/>
                  <a:gd name="T12" fmla="*/ 24 w 116"/>
                  <a:gd name="T13" fmla="*/ 0 h 96"/>
                  <a:gd name="T14" fmla="*/ 0 60000 65536"/>
                  <a:gd name="T15" fmla="*/ 0 60000 65536"/>
                  <a:gd name="T16" fmla="*/ 0 60000 65536"/>
                  <a:gd name="T17" fmla="*/ 0 60000 65536"/>
                  <a:gd name="T18" fmla="*/ 0 60000 65536"/>
                  <a:gd name="T19" fmla="*/ 0 60000 65536"/>
                  <a:gd name="T20" fmla="*/ 0 60000 65536"/>
                  <a:gd name="T21" fmla="*/ 0 w 116"/>
                  <a:gd name="T22" fmla="*/ 0 h 96"/>
                  <a:gd name="T23" fmla="*/ 116 w 11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96">
                    <a:moveTo>
                      <a:pt x="24" y="0"/>
                    </a:moveTo>
                    <a:lnTo>
                      <a:pt x="93" y="0"/>
                    </a:lnTo>
                    <a:lnTo>
                      <a:pt x="116" y="48"/>
                    </a:lnTo>
                    <a:lnTo>
                      <a:pt x="93" y="96"/>
                    </a:lnTo>
                    <a:lnTo>
                      <a:pt x="24" y="96"/>
                    </a:lnTo>
                    <a:lnTo>
                      <a:pt x="0" y="48"/>
                    </a:lnTo>
                    <a:lnTo>
                      <a:pt x="24" y="0"/>
                    </a:lnTo>
                    <a:close/>
                  </a:path>
                </a:pathLst>
              </a:custGeom>
              <a:solidFill>
                <a:srgbClr val="FFFF00"/>
              </a:solidFill>
              <a:ln w="9525">
                <a:noFill/>
                <a:round/>
                <a:headEnd/>
                <a:tailEnd/>
              </a:ln>
            </p:spPr>
            <p:txBody>
              <a:bodyPr/>
              <a:lstStyle/>
              <a:p>
                <a:endParaRPr lang="en-US"/>
              </a:p>
            </p:txBody>
          </p:sp>
        </p:grpSp>
        <p:grpSp>
          <p:nvGrpSpPr>
            <p:cNvPr id="22" name="Group 368">
              <a:extLst>
                <a:ext uri="{FF2B5EF4-FFF2-40B4-BE49-F238E27FC236}">
                  <a16:creationId xmlns:a16="http://schemas.microsoft.com/office/drawing/2014/main" id="{409CC6DB-CD76-4445-BFB4-D8D33F12DE86}"/>
                </a:ext>
              </a:extLst>
            </p:cNvPr>
            <p:cNvGrpSpPr>
              <a:grpSpLocks/>
            </p:cNvGrpSpPr>
            <p:nvPr/>
          </p:nvGrpSpPr>
          <p:grpSpPr bwMode="auto">
            <a:xfrm>
              <a:off x="1842144" y="2515614"/>
              <a:ext cx="618507" cy="231861"/>
              <a:chOff x="591" y="2012"/>
              <a:chExt cx="453" cy="181"/>
            </a:xfrm>
          </p:grpSpPr>
          <p:sp>
            <p:nvSpPr>
              <p:cNvPr id="172" name="Rectangle 341">
                <a:extLst>
                  <a:ext uri="{FF2B5EF4-FFF2-40B4-BE49-F238E27FC236}">
                    <a16:creationId xmlns:a16="http://schemas.microsoft.com/office/drawing/2014/main" id="{2959993C-6B75-4EB1-ADFF-91A4807FBCE2}"/>
                  </a:ext>
                </a:extLst>
              </p:cNvPr>
              <p:cNvSpPr>
                <a:spLocks noChangeArrowheads="1"/>
              </p:cNvSpPr>
              <p:nvPr/>
            </p:nvSpPr>
            <p:spPr bwMode="auto">
              <a:xfrm>
                <a:off x="774" y="2068"/>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173" name="Line 342">
                <a:extLst>
                  <a:ext uri="{FF2B5EF4-FFF2-40B4-BE49-F238E27FC236}">
                    <a16:creationId xmlns:a16="http://schemas.microsoft.com/office/drawing/2014/main" id="{85C409A9-B0D0-4160-8506-718F2D498D43}"/>
                  </a:ext>
                </a:extLst>
              </p:cNvPr>
              <p:cNvSpPr>
                <a:spLocks noChangeShapeType="1"/>
              </p:cNvSpPr>
              <p:nvPr/>
            </p:nvSpPr>
            <p:spPr bwMode="auto">
              <a:xfrm flipH="1" flipV="1">
                <a:off x="774" y="2113"/>
                <a:ext cx="45" cy="17"/>
              </a:xfrm>
              <a:prstGeom prst="line">
                <a:avLst/>
              </a:prstGeom>
              <a:noFill/>
              <a:ln w="3" cap="rnd">
                <a:solidFill>
                  <a:srgbClr val="000000"/>
                </a:solidFill>
                <a:round/>
                <a:headEnd/>
                <a:tailEnd/>
              </a:ln>
            </p:spPr>
            <p:txBody>
              <a:bodyPr/>
              <a:lstStyle/>
              <a:p>
                <a:endParaRPr lang="en-US"/>
              </a:p>
            </p:txBody>
          </p:sp>
          <p:sp>
            <p:nvSpPr>
              <p:cNvPr id="174" name="Line 343">
                <a:extLst>
                  <a:ext uri="{FF2B5EF4-FFF2-40B4-BE49-F238E27FC236}">
                    <a16:creationId xmlns:a16="http://schemas.microsoft.com/office/drawing/2014/main" id="{44884750-25AF-4849-AF3E-2AA3DE7D303E}"/>
                  </a:ext>
                </a:extLst>
              </p:cNvPr>
              <p:cNvSpPr>
                <a:spLocks noChangeShapeType="1"/>
              </p:cNvSpPr>
              <p:nvPr/>
            </p:nvSpPr>
            <p:spPr bwMode="auto">
              <a:xfrm flipH="1">
                <a:off x="709" y="2113"/>
                <a:ext cx="65" cy="24"/>
              </a:xfrm>
              <a:prstGeom prst="line">
                <a:avLst/>
              </a:prstGeom>
              <a:noFill/>
              <a:ln w="3" cap="rnd">
                <a:solidFill>
                  <a:srgbClr val="000000"/>
                </a:solidFill>
                <a:round/>
                <a:headEnd/>
                <a:tailEnd/>
              </a:ln>
            </p:spPr>
            <p:txBody>
              <a:bodyPr/>
              <a:lstStyle/>
              <a:p>
                <a:endParaRPr lang="en-US"/>
              </a:p>
            </p:txBody>
          </p:sp>
          <p:sp>
            <p:nvSpPr>
              <p:cNvPr id="175" name="Line 344">
                <a:extLst>
                  <a:ext uri="{FF2B5EF4-FFF2-40B4-BE49-F238E27FC236}">
                    <a16:creationId xmlns:a16="http://schemas.microsoft.com/office/drawing/2014/main" id="{50A0EDCB-DD46-4D7A-9A16-F5A52B83A2DB}"/>
                  </a:ext>
                </a:extLst>
              </p:cNvPr>
              <p:cNvSpPr>
                <a:spLocks noChangeShapeType="1"/>
              </p:cNvSpPr>
              <p:nvPr/>
            </p:nvSpPr>
            <p:spPr bwMode="auto">
              <a:xfrm flipH="1" flipV="1">
                <a:off x="681" y="2086"/>
                <a:ext cx="28" cy="51"/>
              </a:xfrm>
              <a:prstGeom prst="line">
                <a:avLst/>
              </a:prstGeom>
              <a:noFill/>
              <a:ln w="3" cap="rnd">
                <a:solidFill>
                  <a:srgbClr val="000000"/>
                </a:solidFill>
                <a:round/>
                <a:headEnd/>
                <a:tailEnd/>
              </a:ln>
            </p:spPr>
            <p:txBody>
              <a:bodyPr/>
              <a:lstStyle/>
              <a:p>
                <a:endParaRPr lang="en-US"/>
              </a:p>
            </p:txBody>
          </p:sp>
          <p:sp>
            <p:nvSpPr>
              <p:cNvPr id="176" name="Line 345">
                <a:extLst>
                  <a:ext uri="{FF2B5EF4-FFF2-40B4-BE49-F238E27FC236}">
                    <a16:creationId xmlns:a16="http://schemas.microsoft.com/office/drawing/2014/main" id="{4F88CDA3-1237-4A84-B89C-9628C84239FB}"/>
                  </a:ext>
                </a:extLst>
              </p:cNvPr>
              <p:cNvSpPr>
                <a:spLocks noChangeShapeType="1"/>
              </p:cNvSpPr>
              <p:nvPr/>
            </p:nvSpPr>
            <p:spPr bwMode="auto">
              <a:xfrm>
                <a:off x="681" y="2086"/>
                <a:ext cx="48" cy="16"/>
              </a:xfrm>
              <a:prstGeom prst="line">
                <a:avLst/>
              </a:prstGeom>
              <a:noFill/>
              <a:ln w="3" cap="rnd">
                <a:solidFill>
                  <a:srgbClr val="000000"/>
                </a:solidFill>
                <a:round/>
                <a:headEnd/>
                <a:tailEnd/>
              </a:ln>
            </p:spPr>
            <p:txBody>
              <a:bodyPr/>
              <a:lstStyle/>
              <a:p>
                <a:endParaRPr lang="en-US"/>
              </a:p>
            </p:txBody>
          </p:sp>
          <p:sp>
            <p:nvSpPr>
              <p:cNvPr id="177" name="Line 346">
                <a:extLst>
                  <a:ext uri="{FF2B5EF4-FFF2-40B4-BE49-F238E27FC236}">
                    <a16:creationId xmlns:a16="http://schemas.microsoft.com/office/drawing/2014/main" id="{DFE636D2-66EC-4E8D-A17D-F1426727F979}"/>
                  </a:ext>
                </a:extLst>
              </p:cNvPr>
              <p:cNvSpPr>
                <a:spLocks noChangeShapeType="1"/>
              </p:cNvSpPr>
              <p:nvPr/>
            </p:nvSpPr>
            <p:spPr bwMode="auto">
              <a:xfrm flipV="1">
                <a:off x="729" y="2084"/>
                <a:ext cx="45" cy="18"/>
              </a:xfrm>
              <a:prstGeom prst="line">
                <a:avLst/>
              </a:prstGeom>
              <a:noFill/>
              <a:ln w="3" cap="rnd">
                <a:solidFill>
                  <a:srgbClr val="000000"/>
                </a:solidFill>
                <a:round/>
                <a:headEnd/>
                <a:tailEnd/>
              </a:ln>
            </p:spPr>
            <p:txBody>
              <a:bodyPr/>
              <a:lstStyle/>
              <a:p>
                <a:endParaRPr lang="en-US"/>
              </a:p>
            </p:txBody>
          </p:sp>
          <p:sp>
            <p:nvSpPr>
              <p:cNvPr id="178" name="Line 347">
                <a:extLst>
                  <a:ext uri="{FF2B5EF4-FFF2-40B4-BE49-F238E27FC236}">
                    <a16:creationId xmlns:a16="http://schemas.microsoft.com/office/drawing/2014/main" id="{8F7411AB-368A-4FA3-B3DA-E5D4C016C5B3}"/>
                  </a:ext>
                </a:extLst>
              </p:cNvPr>
              <p:cNvSpPr>
                <a:spLocks noChangeShapeType="1"/>
              </p:cNvSpPr>
              <p:nvPr/>
            </p:nvSpPr>
            <p:spPr bwMode="auto">
              <a:xfrm>
                <a:off x="799" y="2095"/>
                <a:ext cx="20" cy="35"/>
              </a:xfrm>
              <a:prstGeom prst="line">
                <a:avLst/>
              </a:prstGeom>
              <a:noFill/>
              <a:ln w="3" cap="rnd">
                <a:solidFill>
                  <a:srgbClr val="000000"/>
                </a:solidFill>
                <a:round/>
                <a:headEnd/>
                <a:tailEnd/>
              </a:ln>
            </p:spPr>
            <p:txBody>
              <a:bodyPr/>
              <a:lstStyle/>
              <a:p>
                <a:endParaRPr lang="en-US"/>
              </a:p>
            </p:txBody>
          </p:sp>
          <p:sp>
            <p:nvSpPr>
              <p:cNvPr id="179" name="Rectangle 348">
                <a:extLst>
                  <a:ext uri="{FF2B5EF4-FFF2-40B4-BE49-F238E27FC236}">
                    <a16:creationId xmlns:a16="http://schemas.microsoft.com/office/drawing/2014/main" id="{3BD7EC84-303A-40D7-839F-0501E834C13E}"/>
                  </a:ext>
                </a:extLst>
              </p:cNvPr>
              <p:cNvSpPr>
                <a:spLocks noChangeArrowheads="1"/>
              </p:cNvSpPr>
              <p:nvPr/>
            </p:nvSpPr>
            <p:spPr bwMode="auto">
              <a:xfrm>
                <a:off x="610" y="2092"/>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180" name="Rectangle 349">
                <a:extLst>
                  <a:ext uri="{FF2B5EF4-FFF2-40B4-BE49-F238E27FC236}">
                    <a16:creationId xmlns:a16="http://schemas.microsoft.com/office/drawing/2014/main" id="{E0B03D19-6160-47DE-914D-F96DD8A200C0}"/>
                  </a:ext>
                </a:extLst>
              </p:cNvPr>
              <p:cNvSpPr>
                <a:spLocks noChangeArrowheads="1"/>
              </p:cNvSpPr>
              <p:nvPr/>
            </p:nvSpPr>
            <p:spPr bwMode="auto">
              <a:xfrm>
                <a:off x="591" y="2092"/>
                <a:ext cx="36"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181" name="Line 350">
                <a:extLst>
                  <a:ext uri="{FF2B5EF4-FFF2-40B4-BE49-F238E27FC236}">
                    <a16:creationId xmlns:a16="http://schemas.microsoft.com/office/drawing/2014/main" id="{0EBBD648-388D-4BCA-92EC-38D89B376E6F}"/>
                  </a:ext>
                </a:extLst>
              </p:cNvPr>
              <p:cNvSpPr>
                <a:spLocks noChangeShapeType="1"/>
              </p:cNvSpPr>
              <p:nvPr/>
            </p:nvSpPr>
            <p:spPr bwMode="auto">
              <a:xfrm flipH="1">
                <a:off x="642" y="2086"/>
                <a:ext cx="39" cy="13"/>
              </a:xfrm>
              <a:prstGeom prst="line">
                <a:avLst/>
              </a:prstGeom>
              <a:noFill/>
              <a:ln w="3" cap="rnd">
                <a:solidFill>
                  <a:srgbClr val="000000"/>
                </a:solidFill>
                <a:round/>
                <a:headEnd/>
                <a:tailEnd/>
              </a:ln>
            </p:spPr>
            <p:txBody>
              <a:bodyPr/>
              <a:lstStyle/>
              <a:p>
                <a:endParaRPr lang="en-US"/>
              </a:p>
            </p:txBody>
          </p:sp>
          <p:sp>
            <p:nvSpPr>
              <p:cNvPr id="182" name="Rectangle 351">
                <a:extLst>
                  <a:ext uri="{FF2B5EF4-FFF2-40B4-BE49-F238E27FC236}">
                    <a16:creationId xmlns:a16="http://schemas.microsoft.com/office/drawing/2014/main" id="{6002A42D-6498-4778-BAD9-37F6616F6CB6}"/>
                  </a:ext>
                </a:extLst>
              </p:cNvPr>
              <p:cNvSpPr>
                <a:spLocks noChangeArrowheads="1"/>
              </p:cNvSpPr>
              <p:nvPr/>
            </p:nvSpPr>
            <p:spPr bwMode="auto">
              <a:xfrm>
                <a:off x="641" y="2125"/>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183" name="Rectangle 352">
                <a:extLst>
                  <a:ext uri="{FF2B5EF4-FFF2-40B4-BE49-F238E27FC236}">
                    <a16:creationId xmlns:a16="http://schemas.microsoft.com/office/drawing/2014/main" id="{84E3605F-2B66-43E3-B715-284FD55D601A}"/>
                  </a:ext>
                </a:extLst>
              </p:cNvPr>
              <p:cNvSpPr>
                <a:spLocks noChangeArrowheads="1"/>
              </p:cNvSpPr>
              <p:nvPr/>
            </p:nvSpPr>
            <p:spPr bwMode="auto">
              <a:xfrm>
                <a:off x="622" y="2125"/>
                <a:ext cx="36"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184" name="Line 353">
                <a:extLst>
                  <a:ext uri="{FF2B5EF4-FFF2-40B4-BE49-F238E27FC236}">
                    <a16:creationId xmlns:a16="http://schemas.microsoft.com/office/drawing/2014/main" id="{BFB30AA2-170E-407D-842C-7DEB05FF3932}"/>
                  </a:ext>
                </a:extLst>
              </p:cNvPr>
              <p:cNvSpPr>
                <a:spLocks noChangeShapeType="1"/>
              </p:cNvSpPr>
              <p:nvPr/>
            </p:nvSpPr>
            <p:spPr bwMode="auto">
              <a:xfrm flipH="1">
                <a:off x="672" y="2137"/>
                <a:ext cx="37" cy="1"/>
              </a:xfrm>
              <a:prstGeom prst="line">
                <a:avLst/>
              </a:prstGeom>
              <a:noFill/>
              <a:ln w="3" cap="rnd">
                <a:solidFill>
                  <a:srgbClr val="000000"/>
                </a:solidFill>
                <a:round/>
                <a:headEnd/>
                <a:tailEnd/>
              </a:ln>
            </p:spPr>
            <p:txBody>
              <a:bodyPr/>
              <a:lstStyle/>
              <a:p>
                <a:endParaRPr lang="en-US"/>
              </a:p>
            </p:txBody>
          </p:sp>
          <p:sp>
            <p:nvSpPr>
              <p:cNvPr id="185" name="Rectangle 354">
                <a:extLst>
                  <a:ext uri="{FF2B5EF4-FFF2-40B4-BE49-F238E27FC236}">
                    <a16:creationId xmlns:a16="http://schemas.microsoft.com/office/drawing/2014/main" id="{42F38A11-0847-4E0E-AE8D-C64F449CF5AF}"/>
                  </a:ext>
                </a:extLst>
              </p:cNvPr>
              <p:cNvSpPr>
                <a:spLocks noChangeArrowheads="1"/>
              </p:cNvSpPr>
              <p:nvPr/>
            </p:nvSpPr>
            <p:spPr bwMode="auto">
              <a:xfrm>
                <a:off x="778" y="2150"/>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186" name="Rectangle 355">
                <a:extLst>
                  <a:ext uri="{FF2B5EF4-FFF2-40B4-BE49-F238E27FC236}">
                    <a16:creationId xmlns:a16="http://schemas.microsoft.com/office/drawing/2014/main" id="{1F014F55-F776-4B71-B758-3A90E90F3782}"/>
                  </a:ext>
                </a:extLst>
              </p:cNvPr>
              <p:cNvSpPr>
                <a:spLocks noChangeArrowheads="1"/>
              </p:cNvSpPr>
              <p:nvPr/>
            </p:nvSpPr>
            <p:spPr bwMode="auto">
              <a:xfrm>
                <a:off x="802" y="2150"/>
                <a:ext cx="36"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187" name="Line 356">
                <a:extLst>
                  <a:ext uri="{FF2B5EF4-FFF2-40B4-BE49-F238E27FC236}">
                    <a16:creationId xmlns:a16="http://schemas.microsoft.com/office/drawing/2014/main" id="{888958A0-5E55-453A-B77A-FBA5E4E9DCD6}"/>
                  </a:ext>
                </a:extLst>
              </p:cNvPr>
              <p:cNvSpPr>
                <a:spLocks noChangeShapeType="1"/>
              </p:cNvSpPr>
              <p:nvPr/>
            </p:nvSpPr>
            <p:spPr bwMode="auto">
              <a:xfrm>
                <a:off x="774" y="2113"/>
                <a:ext cx="14" cy="34"/>
              </a:xfrm>
              <a:prstGeom prst="line">
                <a:avLst/>
              </a:prstGeom>
              <a:noFill/>
              <a:ln w="3" cap="rnd">
                <a:solidFill>
                  <a:srgbClr val="000000"/>
                </a:solidFill>
                <a:round/>
                <a:headEnd/>
                <a:tailEnd/>
              </a:ln>
            </p:spPr>
            <p:txBody>
              <a:bodyPr/>
              <a:lstStyle/>
              <a:p>
                <a:endParaRPr lang="en-US"/>
              </a:p>
            </p:txBody>
          </p:sp>
          <p:sp>
            <p:nvSpPr>
              <p:cNvPr id="188" name="Rectangle 357">
                <a:extLst>
                  <a:ext uri="{FF2B5EF4-FFF2-40B4-BE49-F238E27FC236}">
                    <a16:creationId xmlns:a16="http://schemas.microsoft.com/office/drawing/2014/main" id="{90A376C1-3831-499B-975F-0A3184C64158}"/>
                  </a:ext>
                </a:extLst>
              </p:cNvPr>
              <p:cNvSpPr>
                <a:spLocks noChangeArrowheads="1"/>
              </p:cNvSpPr>
              <p:nvPr/>
            </p:nvSpPr>
            <p:spPr bwMode="auto">
              <a:xfrm>
                <a:off x="860" y="2089"/>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189" name="Line 358">
                <a:extLst>
                  <a:ext uri="{FF2B5EF4-FFF2-40B4-BE49-F238E27FC236}">
                    <a16:creationId xmlns:a16="http://schemas.microsoft.com/office/drawing/2014/main" id="{AF88A668-244D-4CC6-9E20-A90E843E9562}"/>
                  </a:ext>
                </a:extLst>
              </p:cNvPr>
              <p:cNvSpPr>
                <a:spLocks noChangeShapeType="1"/>
              </p:cNvSpPr>
              <p:nvPr/>
            </p:nvSpPr>
            <p:spPr bwMode="auto">
              <a:xfrm flipV="1">
                <a:off x="819" y="2109"/>
                <a:ext cx="43" cy="21"/>
              </a:xfrm>
              <a:prstGeom prst="line">
                <a:avLst/>
              </a:prstGeom>
              <a:noFill/>
              <a:ln w="3" cap="rnd">
                <a:solidFill>
                  <a:srgbClr val="000000"/>
                </a:solidFill>
                <a:round/>
                <a:headEnd/>
                <a:tailEnd/>
              </a:ln>
            </p:spPr>
            <p:txBody>
              <a:bodyPr/>
              <a:lstStyle/>
              <a:p>
                <a:endParaRPr lang="en-US"/>
              </a:p>
            </p:txBody>
          </p:sp>
          <p:sp>
            <p:nvSpPr>
              <p:cNvPr id="190" name="Line 359">
                <a:extLst>
                  <a:ext uri="{FF2B5EF4-FFF2-40B4-BE49-F238E27FC236}">
                    <a16:creationId xmlns:a16="http://schemas.microsoft.com/office/drawing/2014/main" id="{F64FD7EE-BC4C-4EF0-802C-3EEFAFDFF182}"/>
                  </a:ext>
                </a:extLst>
              </p:cNvPr>
              <p:cNvSpPr>
                <a:spLocks noChangeShapeType="1"/>
              </p:cNvSpPr>
              <p:nvPr/>
            </p:nvSpPr>
            <p:spPr bwMode="auto">
              <a:xfrm flipH="1" flipV="1">
                <a:off x="703" y="2058"/>
                <a:ext cx="26" cy="44"/>
              </a:xfrm>
              <a:prstGeom prst="line">
                <a:avLst/>
              </a:prstGeom>
              <a:noFill/>
              <a:ln w="3" cap="rnd">
                <a:solidFill>
                  <a:srgbClr val="000000"/>
                </a:solidFill>
                <a:round/>
                <a:headEnd/>
                <a:tailEnd/>
              </a:ln>
            </p:spPr>
            <p:txBody>
              <a:bodyPr/>
              <a:lstStyle/>
              <a:p>
                <a:endParaRPr lang="en-US"/>
              </a:p>
            </p:txBody>
          </p:sp>
          <p:sp>
            <p:nvSpPr>
              <p:cNvPr id="191" name="Rectangle 360">
                <a:extLst>
                  <a:ext uri="{FF2B5EF4-FFF2-40B4-BE49-F238E27FC236}">
                    <a16:creationId xmlns:a16="http://schemas.microsoft.com/office/drawing/2014/main" id="{B552F293-097B-43ED-A407-CA2EFE7AE48C}"/>
                  </a:ext>
                </a:extLst>
              </p:cNvPr>
              <p:cNvSpPr>
                <a:spLocks noChangeArrowheads="1"/>
              </p:cNvSpPr>
              <p:nvPr/>
            </p:nvSpPr>
            <p:spPr bwMode="auto">
              <a:xfrm>
                <a:off x="641" y="2029"/>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192" name="Line 361">
                <a:extLst>
                  <a:ext uri="{FF2B5EF4-FFF2-40B4-BE49-F238E27FC236}">
                    <a16:creationId xmlns:a16="http://schemas.microsoft.com/office/drawing/2014/main" id="{9EFD2236-2272-4FE1-94F8-3C84A1D19A47}"/>
                  </a:ext>
                </a:extLst>
              </p:cNvPr>
              <p:cNvSpPr>
                <a:spLocks noChangeShapeType="1"/>
              </p:cNvSpPr>
              <p:nvPr/>
            </p:nvSpPr>
            <p:spPr bwMode="auto">
              <a:xfrm flipH="1" flipV="1">
                <a:off x="674" y="2042"/>
                <a:ext cx="32" cy="13"/>
              </a:xfrm>
              <a:prstGeom prst="line">
                <a:avLst/>
              </a:prstGeom>
              <a:noFill/>
              <a:ln w="3" cap="rnd">
                <a:solidFill>
                  <a:srgbClr val="000000"/>
                </a:solidFill>
                <a:round/>
                <a:headEnd/>
                <a:tailEnd/>
              </a:ln>
            </p:spPr>
            <p:txBody>
              <a:bodyPr/>
              <a:lstStyle/>
              <a:p>
                <a:endParaRPr lang="en-US"/>
              </a:p>
            </p:txBody>
          </p:sp>
          <p:sp>
            <p:nvSpPr>
              <p:cNvPr id="193" name="Line 362">
                <a:extLst>
                  <a:ext uri="{FF2B5EF4-FFF2-40B4-BE49-F238E27FC236}">
                    <a16:creationId xmlns:a16="http://schemas.microsoft.com/office/drawing/2014/main" id="{0B581F84-D6E8-4FA3-8390-916DCCDDAEEE}"/>
                  </a:ext>
                </a:extLst>
              </p:cNvPr>
              <p:cNvSpPr>
                <a:spLocks noChangeShapeType="1"/>
              </p:cNvSpPr>
              <p:nvPr/>
            </p:nvSpPr>
            <p:spPr bwMode="auto">
              <a:xfrm flipH="1" flipV="1">
                <a:off x="671" y="2050"/>
                <a:ext cx="34" cy="14"/>
              </a:xfrm>
              <a:prstGeom prst="line">
                <a:avLst/>
              </a:prstGeom>
              <a:noFill/>
              <a:ln w="3" cap="rnd">
                <a:solidFill>
                  <a:srgbClr val="000000"/>
                </a:solidFill>
                <a:round/>
                <a:headEnd/>
                <a:tailEnd/>
              </a:ln>
            </p:spPr>
            <p:txBody>
              <a:bodyPr/>
              <a:lstStyle/>
              <a:p>
                <a:endParaRPr lang="en-US"/>
              </a:p>
            </p:txBody>
          </p:sp>
          <p:sp>
            <p:nvSpPr>
              <p:cNvPr id="194" name="Rectangle 363">
                <a:extLst>
                  <a:ext uri="{FF2B5EF4-FFF2-40B4-BE49-F238E27FC236}">
                    <a16:creationId xmlns:a16="http://schemas.microsoft.com/office/drawing/2014/main" id="{FCDE7E5A-9207-43FA-B62B-BE511DC144CB}"/>
                  </a:ext>
                </a:extLst>
              </p:cNvPr>
              <p:cNvSpPr>
                <a:spLocks noChangeArrowheads="1"/>
              </p:cNvSpPr>
              <p:nvPr/>
            </p:nvSpPr>
            <p:spPr bwMode="auto">
              <a:xfrm>
                <a:off x="735" y="2012"/>
                <a:ext cx="39"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O</a:t>
                </a:r>
              </a:p>
            </p:txBody>
          </p:sp>
          <p:sp>
            <p:nvSpPr>
              <p:cNvPr id="195" name="Rectangle 364">
                <a:extLst>
                  <a:ext uri="{FF2B5EF4-FFF2-40B4-BE49-F238E27FC236}">
                    <a16:creationId xmlns:a16="http://schemas.microsoft.com/office/drawing/2014/main" id="{E81BA1AA-5244-447E-A036-F104B34ED154}"/>
                  </a:ext>
                </a:extLst>
              </p:cNvPr>
              <p:cNvSpPr>
                <a:spLocks noChangeArrowheads="1"/>
              </p:cNvSpPr>
              <p:nvPr/>
            </p:nvSpPr>
            <p:spPr bwMode="auto">
              <a:xfrm>
                <a:off x="759" y="2012"/>
                <a:ext cx="36" cy="43"/>
              </a:xfrm>
              <a:prstGeom prst="rect">
                <a:avLst/>
              </a:prstGeom>
              <a:noFill/>
              <a:ln w="9525">
                <a:noFill/>
                <a:miter lim="800000"/>
                <a:headEnd/>
                <a:tailEnd/>
              </a:ln>
            </p:spPr>
            <p:txBody>
              <a:bodyPr wrap="none" lIns="0" tIns="0" rIns="0" bIns="0">
                <a:spAutoFit/>
              </a:bodyPr>
              <a:lstStyle/>
              <a:p>
                <a:r>
                  <a:rPr lang="fr-FR" sz="400">
                    <a:solidFill>
                      <a:srgbClr val="000000"/>
                    </a:solidFill>
                    <a:latin typeface="Arial" charset="0"/>
                  </a:rPr>
                  <a:t>H</a:t>
                </a:r>
              </a:p>
            </p:txBody>
          </p:sp>
          <p:sp>
            <p:nvSpPr>
              <p:cNvPr id="196" name="Line 365">
                <a:extLst>
                  <a:ext uri="{FF2B5EF4-FFF2-40B4-BE49-F238E27FC236}">
                    <a16:creationId xmlns:a16="http://schemas.microsoft.com/office/drawing/2014/main" id="{D06AB4CA-D56C-4909-9537-35F8A7063B9F}"/>
                  </a:ext>
                </a:extLst>
              </p:cNvPr>
              <p:cNvSpPr>
                <a:spLocks noChangeShapeType="1"/>
              </p:cNvSpPr>
              <p:nvPr/>
            </p:nvSpPr>
            <p:spPr bwMode="auto">
              <a:xfrm flipV="1">
                <a:off x="703" y="2035"/>
                <a:ext cx="33" cy="23"/>
              </a:xfrm>
              <a:prstGeom prst="line">
                <a:avLst/>
              </a:prstGeom>
              <a:noFill/>
              <a:ln w="3" cap="rnd">
                <a:solidFill>
                  <a:srgbClr val="000000"/>
                </a:solidFill>
                <a:round/>
                <a:headEnd/>
                <a:tailEnd/>
              </a:ln>
            </p:spPr>
            <p:txBody>
              <a:bodyPr/>
              <a:lstStyle/>
              <a:p>
                <a:endParaRPr lang="en-US"/>
              </a:p>
            </p:txBody>
          </p:sp>
          <p:sp>
            <p:nvSpPr>
              <p:cNvPr id="197" name="Line 366">
                <a:extLst>
                  <a:ext uri="{FF2B5EF4-FFF2-40B4-BE49-F238E27FC236}">
                    <a16:creationId xmlns:a16="http://schemas.microsoft.com/office/drawing/2014/main" id="{9CA3E267-6C4A-49D0-BA24-547E798B1CC7}"/>
                  </a:ext>
                </a:extLst>
              </p:cNvPr>
              <p:cNvSpPr>
                <a:spLocks noChangeShapeType="1"/>
              </p:cNvSpPr>
              <p:nvPr/>
            </p:nvSpPr>
            <p:spPr bwMode="auto">
              <a:xfrm>
                <a:off x="892" y="2110"/>
                <a:ext cx="34" cy="17"/>
              </a:xfrm>
              <a:prstGeom prst="line">
                <a:avLst/>
              </a:prstGeom>
              <a:noFill/>
              <a:ln w="3" cap="rnd">
                <a:solidFill>
                  <a:srgbClr val="000000"/>
                </a:solidFill>
                <a:round/>
                <a:headEnd/>
                <a:tailEnd/>
              </a:ln>
            </p:spPr>
            <p:txBody>
              <a:bodyPr/>
              <a:lstStyle/>
              <a:p>
                <a:endParaRPr lang="en-US"/>
              </a:p>
            </p:txBody>
          </p:sp>
          <p:sp>
            <p:nvSpPr>
              <p:cNvPr id="198" name="Freeform 367">
                <a:extLst>
                  <a:ext uri="{FF2B5EF4-FFF2-40B4-BE49-F238E27FC236}">
                    <a16:creationId xmlns:a16="http://schemas.microsoft.com/office/drawing/2014/main" id="{2BC8A125-C960-4D63-9DD4-D34BB5D3ACCC}"/>
                  </a:ext>
                </a:extLst>
              </p:cNvPr>
              <p:cNvSpPr>
                <a:spLocks/>
              </p:cNvSpPr>
              <p:nvPr/>
            </p:nvSpPr>
            <p:spPr bwMode="auto">
              <a:xfrm>
                <a:off x="928" y="2081"/>
                <a:ext cx="116" cy="97"/>
              </a:xfrm>
              <a:custGeom>
                <a:avLst/>
                <a:gdLst>
                  <a:gd name="T0" fmla="*/ 24 w 116"/>
                  <a:gd name="T1" fmla="*/ 0 h 97"/>
                  <a:gd name="T2" fmla="*/ 92 w 116"/>
                  <a:gd name="T3" fmla="*/ 0 h 97"/>
                  <a:gd name="T4" fmla="*/ 116 w 116"/>
                  <a:gd name="T5" fmla="*/ 48 h 97"/>
                  <a:gd name="T6" fmla="*/ 92 w 116"/>
                  <a:gd name="T7" fmla="*/ 97 h 97"/>
                  <a:gd name="T8" fmla="*/ 24 w 116"/>
                  <a:gd name="T9" fmla="*/ 97 h 97"/>
                  <a:gd name="T10" fmla="*/ 0 w 116"/>
                  <a:gd name="T11" fmla="*/ 48 h 97"/>
                  <a:gd name="T12" fmla="*/ 24 w 116"/>
                  <a:gd name="T13" fmla="*/ 0 h 97"/>
                  <a:gd name="T14" fmla="*/ 0 60000 65536"/>
                  <a:gd name="T15" fmla="*/ 0 60000 65536"/>
                  <a:gd name="T16" fmla="*/ 0 60000 65536"/>
                  <a:gd name="T17" fmla="*/ 0 60000 65536"/>
                  <a:gd name="T18" fmla="*/ 0 60000 65536"/>
                  <a:gd name="T19" fmla="*/ 0 60000 65536"/>
                  <a:gd name="T20" fmla="*/ 0 60000 65536"/>
                  <a:gd name="T21" fmla="*/ 0 w 116"/>
                  <a:gd name="T22" fmla="*/ 0 h 97"/>
                  <a:gd name="T23" fmla="*/ 116 w 116"/>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97">
                    <a:moveTo>
                      <a:pt x="24" y="0"/>
                    </a:moveTo>
                    <a:lnTo>
                      <a:pt x="92" y="0"/>
                    </a:lnTo>
                    <a:lnTo>
                      <a:pt x="116" y="48"/>
                    </a:lnTo>
                    <a:lnTo>
                      <a:pt x="92" y="97"/>
                    </a:lnTo>
                    <a:lnTo>
                      <a:pt x="24" y="97"/>
                    </a:lnTo>
                    <a:lnTo>
                      <a:pt x="0" y="48"/>
                    </a:lnTo>
                    <a:lnTo>
                      <a:pt x="24" y="0"/>
                    </a:lnTo>
                    <a:close/>
                  </a:path>
                </a:pathLst>
              </a:custGeom>
              <a:solidFill>
                <a:srgbClr val="FFFF00"/>
              </a:solidFill>
              <a:ln w="9525">
                <a:noFill/>
                <a:round/>
                <a:headEnd/>
                <a:tailEnd/>
              </a:ln>
            </p:spPr>
            <p:txBody>
              <a:bodyPr/>
              <a:lstStyle/>
              <a:p>
                <a:endParaRPr lang="en-US"/>
              </a:p>
            </p:txBody>
          </p:sp>
        </p:grpSp>
        <p:grpSp>
          <p:nvGrpSpPr>
            <p:cNvPr id="23" name="Group 175">
              <a:extLst>
                <a:ext uri="{FF2B5EF4-FFF2-40B4-BE49-F238E27FC236}">
                  <a16:creationId xmlns:a16="http://schemas.microsoft.com/office/drawing/2014/main" id="{37FFDFFD-3A84-4719-B028-D65C3E84E1BE}"/>
                </a:ext>
              </a:extLst>
            </p:cNvPr>
            <p:cNvGrpSpPr>
              <a:grpSpLocks/>
            </p:cNvGrpSpPr>
            <p:nvPr/>
          </p:nvGrpSpPr>
          <p:grpSpPr bwMode="auto">
            <a:xfrm>
              <a:off x="2747457" y="3692377"/>
              <a:ext cx="283994" cy="217770"/>
              <a:chOff x="1277" y="2774"/>
              <a:chExt cx="208" cy="170"/>
            </a:xfrm>
          </p:grpSpPr>
          <p:grpSp>
            <p:nvGrpSpPr>
              <p:cNvPr id="146" name="Group 152">
                <a:extLst>
                  <a:ext uri="{FF2B5EF4-FFF2-40B4-BE49-F238E27FC236}">
                    <a16:creationId xmlns:a16="http://schemas.microsoft.com/office/drawing/2014/main" id="{DA8A0E6C-8C37-45F1-BA45-3A0180B964D0}"/>
                  </a:ext>
                </a:extLst>
              </p:cNvPr>
              <p:cNvGrpSpPr>
                <a:grpSpLocks/>
              </p:cNvGrpSpPr>
              <p:nvPr/>
            </p:nvGrpSpPr>
            <p:grpSpPr bwMode="auto">
              <a:xfrm>
                <a:off x="1340" y="2832"/>
                <a:ext cx="145" cy="74"/>
                <a:chOff x="1340" y="2832"/>
                <a:chExt cx="145" cy="74"/>
              </a:xfrm>
            </p:grpSpPr>
            <p:pic>
              <p:nvPicPr>
                <p:cNvPr id="169" name="Picture 149">
                  <a:extLst>
                    <a:ext uri="{FF2B5EF4-FFF2-40B4-BE49-F238E27FC236}">
                      <a16:creationId xmlns:a16="http://schemas.microsoft.com/office/drawing/2014/main" id="{F16F1840-1DF7-4546-ABB6-B2ECF96BD522}"/>
                    </a:ext>
                  </a:extLst>
                </p:cNvPr>
                <p:cNvPicPr>
                  <a:picLocks noChangeAspect="1" noChangeArrowheads="1"/>
                </p:cNvPicPr>
                <p:nvPr/>
              </p:nvPicPr>
              <p:blipFill>
                <a:blip r:embed="rId4"/>
                <a:srcRect/>
                <a:stretch>
                  <a:fillRect/>
                </a:stretch>
              </p:blipFill>
              <p:spPr bwMode="auto">
                <a:xfrm>
                  <a:off x="1340" y="2832"/>
                  <a:ext cx="145" cy="74"/>
                </a:xfrm>
                <a:prstGeom prst="rect">
                  <a:avLst/>
                </a:prstGeom>
                <a:noFill/>
                <a:ln w="9525">
                  <a:noFill/>
                  <a:miter lim="800000"/>
                  <a:headEnd/>
                  <a:tailEnd/>
                </a:ln>
              </p:spPr>
            </p:pic>
            <p:pic>
              <p:nvPicPr>
                <p:cNvPr id="170" name="Picture 150">
                  <a:extLst>
                    <a:ext uri="{FF2B5EF4-FFF2-40B4-BE49-F238E27FC236}">
                      <a16:creationId xmlns:a16="http://schemas.microsoft.com/office/drawing/2014/main" id="{9DE0A3C2-CA52-4824-AB71-5236D8B9A101}"/>
                    </a:ext>
                  </a:extLst>
                </p:cNvPr>
                <p:cNvPicPr>
                  <a:picLocks noChangeAspect="1" noChangeArrowheads="1"/>
                </p:cNvPicPr>
                <p:nvPr/>
              </p:nvPicPr>
              <p:blipFill>
                <a:blip r:embed="rId5"/>
                <a:srcRect/>
                <a:stretch>
                  <a:fillRect/>
                </a:stretch>
              </p:blipFill>
              <p:spPr bwMode="auto">
                <a:xfrm>
                  <a:off x="1340" y="2832"/>
                  <a:ext cx="145" cy="74"/>
                </a:xfrm>
                <a:prstGeom prst="rect">
                  <a:avLst/>
                </a:prstGeom>
                <a:noFill/>
                <a:ln w="9525">
                  <a:noFill/>
                  <a:miter lim="800000"/>
                  <a:headEnd/>
                  <a:tailEnd/>
                </a:ln>
              </p:spPr>
            </p:pic>
            <p:sp>
              <p:nvSpPr>
                <p:cNvPr id="171" name="Oval 151">
                  <a:extLst>
                    <a:ext uri="{FF2B5EF4-FFF2-40B4-BE49-F238E27FC236}">
                      <a16:creationId xmlns:a16="http://schemas.microsoft.com/office/drawing/2014/main" id="{34A0A798-7B19-443B-A805-2AB479F5D11E}"/>
                    </a:ext>
                  </a:extLst>
                </p:cNvPr>
                <p:cNvSpPr>
                  <a:spLocks noChangeArrowheads="1"/>
                </p:cNvSpPr>
                <p:nvPr/>
              </p:nvSpPr>
              <p:spPr bwMode="auto">
                <a:xfrm>
                  <a:off x="1342" y="2832"/>
                  <a:ext cx="140" cy="70"/>
                </a:xfrm>
                <a:prstGeom prst="ellipse">
                  <a:avLst/>
                </a:prstGeom>
                <a:noFill/>
                <a:ln w="3" cap="rnd">
                  <a:solidFill>
                    <a:srgbClr val="000000"/>
                  </a:solidFill>
                  <a:round/>
                  <a:headEnd/>
                  <a:tailEnd/>
                </a:ln>
              </p:spPr>
              <p:txBody>
                <a:bodyPr/>
                <a:lstStyle/>
                <a:p>
                  <a:endParaRPr lang="en-US"/>
                </a:p>
              </p:txBody>
            </p:sp>
          </p:grpSp>
          <p:sp>
            <p:nvSpPr>
              <p:cNvPr id="147" name="Freeform 153">
                <a:extLst>
                  <a:ext uri="{FF2B5EF4-FFF2-40B4-BE49-F238E27FC236}">
                    <a16:creationId xmlns:a16="http://schemas.microsoft.com/office/drawing/2014/main" id="{90131BDC-8A04-4753-9402-F3F3E5825BA1}"/>
                  </a:ext>
                </a:extLst>
              </p:cNvPr>
              <p:cNvSpPr>
                <a:spLocks/>
              </p:cNvSpPr>
              <p:nvPr/>
            </p:nvSpPr>
            <p:spPr bwMode="auto">
              <a:xfrm>
                <a:off x="1308" y="2812"/>
                <a:ext cx="43" cy="30"/>
              </a:xfrm>
              <a:custGeom>
                <a:avLst/>
                <a:gdLst>
                  <a:gd name="T0" fmla="*/ 43 w 43"/>
                  <a:gd name="T1" fmla="*/ 30 h 30"/>
                  <a:gd name="T2" fmla="*/ 34 w 43"/>
                  <a:gd name="T3" fmla="*/ 27 h 30"/>
                  <a:gd name="T4" fmla="*/ 31 w 43"/>
                  <a:gd name="T5" fmla="*/ 18 h 30"/>
                  <a:gd name="T6" fmla="*/ 0 w 43"/>
                  <a:gd name="T7" fmla="*/ 0 h 30"/>
                  <a:gd name="T8" fmla="*/ 0 60000 65536"/>
                  <a:gd name="T9" fmla="*/ 0 60000 65536"/>
                  <a:gd name="T10" fmla="*/ 0 60000 65536"/>
                  <a:gd name="T11" fmla="*/ 0 60000 65536"/>
                  <a:gd name="T12" fmla="*/ 0 w 43"/>
                  <a:gd name="T13" fmla="*/ 0 h 30"/>
                  <a:gd name="T14" fmla="*/ 43 w 43"/>
                  <a:gd name="T15" fmla="*/ 30 h 30"/>
                </a:gdLst>
                <a:ahLst/>
                <a:cxnLst>
                  <a:cxn ang="T8">
                    <a:pos x="T0" y="T1"/>
                  </a:cxn>
                  <a:cxn ang="T9">
                    <a:pos x="T2" y="T3"/>
                  </a:cxn>
                  <a:cxn ang="T10">
                    <a:pos x="T4" y="T5"/>
                  </a:cxn>
                  <a:cxn ang="T11">
                    <a:pos x="T6" y="T7"/>
                  </a:cxn>
                </a:cxnLst>
                <a:rect l="T12" t="T13" r="T14" b="T15"/>
                <a:pathLst>
                  <a:path w="43" h="30">
                    <a:moveTo>
                      <a:pt x="43" y="30"/>
                    </a:moveTo>
                    <a:cubicBezTo>
                      <a:pt x="40" y="29"/>
                      <a:pt x="36" y="29"/>
                      <a:pt x="34" y="27"/>
                    </a:cubicBezTo>
                    <a:cubicBezTo>
                      <a:pt x="32" y="25"/>
                      <a:pt x="33" y="21"/>
                      <a:pt x="31" y="18"/>
                    </a:cubicBezTo>
                    <a:cubicBezTo>
                      <a:pt x="26" y="12"/>
                      <a:pt x="8" y="0"/>
                      <a:pt x="0" y="0"/>
                    </a:cubicBezTo>
                  </a:path>
                </a:pathLst>
              </a:custGeom>
              <a:noFill/>
              <a:ln w="3" cap="rnd">
                <a:solidFill>
                  <a:srgbClr val="000000"/>
                </a:solidFill>
                <a:prstDash val="solid"/>
                <a:round/>
                <a:headEnd/>
                <a:tailEnd/>
              </a:ln>
            </p:spPr>
            <p:txBody>
              <a:bodyPr/>
              <a:lstStyle/>
              <a:p>
                <a:endParaRPr lang="en-US"/>
              </a:p>
            </p:txBody>
          </p:sp>
          <p:sp>
            <p:nvSpPr>
              <p:cNvPr id="148" name="Freeform 154">
                <a:extLst>
                  <a:ext uri="{FF2B5EF4-FFF2-40B4-BE49-F238E27FC236}">
                    <a16:creationId xmlns:a16="http://schemas.microsoft.com/office/drawing/2014/main" id="{3479B479-960C-482E-B1E8-30CF122A86E1}"/>
                  </a:ext>
                </a:extLst>
              </p:cNvPr>
              <p:cNvSpPr>
                <a:spLocks/>
              </p:cNvSpPr>
              <p:nvPr/>
            </p:nvSpPr>
            <p:spPr bwMode="auto">
              <a:xfrm>
                <a:off x="1358" y="2805"/>
                <a:ext cx="17" cy="44"/>
              </a:xfrm>
              <a:custGeom>
                <a:avLst/>
                <a:gdLst>
                  <a:gd name="T0" fmla="*/ 11 w 17"/>
                  <a:gd name="T1" fmla="*/ 44 h 44"/>
                  <a:gd name="T2" fmla="*/ 17 w 17"/>
                  <a:gd name="T3" fmla="*/ 7 h 44"/>
                  <a:gd name="T4" fmla="*/ 8 w 17"/>
                  <a:gd name="T5" fmla="*/ 0 h 44"/>
                  <a:gd name="T6" fmla="*/ 0 60000 65536"/>
                  <a:gd name="T7" fmla="*/ 0 60000 65536"/>
                  <a:gd name="T8" fmla="*/ 0 60000 65536"/>
                  <a:gd name="T9" fmla="*/ 0 w 17"/>
                  <a:gd name="T10" fmla="*/ 0 h 44"/>
                  <a:gd name="T11" fmla="*/ 17 w 17"/>
                  <a:gd name="T12" fmla="*/ 44 h 44"/>
                </a:gdLst>
                <a:ahLst/>
                <a:cxnLst>
                  <a:cxn ang="T6">
                    <a:pos x="T0" y="T1"/>
                  </a:cxn>
                  <a:cxn ang="T7">
                    <a:pos x="T2" y="T3"/>
                  </a:cxn>
                  <a:cxn ang="T8">
                    <a:pos x="T4" y="T5"/>
                  </a:cxn>
                </a:cxnLst>
                <a:rect l="T9" t="T10" r="T11" b="T12"/>
                <a:pathLst>
                  <a:path w="17" h="44">
                    <a:moveTo>
                      <a:pt x="11" y="44"/>
                    </a:moveTo>
                    <a:cubicBezTo>
                      <a:pt x="0" y="27"/>
                      <a:pt x="12" y="24"/>
                      <a:pt x="17" y="7"/>
                    </a:cubicBezTo>
                    <a:cubicBezTo>
                      <a:pt x="14" y="5"/>
                      <a:pt x="8" y="0"/>
                      <a:pt x="8" y="0"/>
                    </a:cubicBezTo>
                  </a:path>
                </a:pathLst>
              </a:custGeom>
              <a:noFill/>
              <a:ln w="3" cap="rnd">
                <a:solidFill>
                  <a:srgbClr val="000000"/>
                </a:solidFill>
                <a:prstDash val="solid"/>
                <a:round/>
                <a:headEnd/>
                <a:tailEnd/>
              </a:ln>
            </p:spPr>
            <p:txBody>
              <a:bodyPr/>
              <a:lstStyle/>
              <a:p>
                <a:endParaRPr lang="en-US"/>
              </a:p>
            </p:txBody>
          </p:sp>
          <p:sp>
            <p:nvSpPr>
              <p:cNvPr id="149" name="Freeform 155">
                <a:extLst>
                  <a:ext uri="{FF2B5EF4-FFF2-40B4-BE49-F238E27FC236}">
                    <a16:creationId xmlns:a16="http://schemas.microsoft.com/office/drawing/2014/main" id="{A6136C77-617A-45D9-97D7-4C2C6241EB04}"/>
                  </a:ext>
                </a:extLst>
              </p:cNvPr>
              <p:cNvSpPr>
                <a:spLocks/>
              </p:cNvSpPr>
              <p:nvPr/>
            </p:nvSpPr>
            <p:spPr bwMode="auto">
              <a:xfrm>
                <a:off x="1384" y="2774"/>
                <a:ext cx="34" cy="72"/>
              </a:xfrm>
              <a:custGeom>
                <a:avLst/>
                <a:gdLst>
                  <a:gd name="T0" fmla="*/ 16 w 34"/>
                  <a:gd name="T1" fmla="*/ 72 h 72"/>
                  <a:gd name="T2" fmla="*/ 34 w 34"/>
                  <a:gd name="T3" fmla="*/ 47 h 72"/>
                  <a:gd name="T4" fmla="*/ 31 w 34"/>
                  <a:gd name="T5" fmla="*/ 34 h 72"/>
                  <a:gd name="T6" fmla="*/ 13 w 34"/>
                  <a:gd name="T7" fmla="*/ 22 h 72"/>
                  <a:gd name="T8" fmla="*/ 1 w 34"/>
                  <a:gd name="T9" fmla="*/ 0 h 72"/>
                  <a:gd name="T10" fmla="*/ 0 60000 65536"/>
                  <a:gd name="T11" fmla="*/ 0 60000 65536"/>
                  <a:gd name="T12" fmla="*/ 0 60000 65536"/>
                  <a:gd name="T13" fmla="*/ 0 60000 65536"/>
                  <a:gd name="T14" fmla="*/ 0 60000 65536"/>
                  <a:gd name="T15" fmla="*/ 0 w 34"/>
                  <a:gd name="T16" fmla="*/ 0 h 72"/>
                  <a:gd name="T17" fmla="*/ 34 w 34"/>
                  <a:gd name="T18" fmla="*/ 72 h 72"/>
                </a:gdLst>
                <a:ahLst/>
                <a:cxnLst>
                  <a:cxn ang="T10">
                    <a:pos x="T0" y="T1"/>
                  </a:cxn>
                  <a:cxn ang="T11">
                    <a:pos x="T2" y="T3"/>
                  </a:cxn>
                  <a:cxn ang="T12">
                    <a:pos x="T4" y="T5"/>
                  </a:cxn>
                  <a:cxn ang="T13">
                    <a:pos x="T6" y="T7"/>
                  </a:cxn>
                  <a:cxn ang="T14">
                    <a:pos x="T8" y="T9"/>
                  </a:cxn>
                </a:cxnLst>
                <a:rect l="T15" t="T16" r="T17" b="T18"/>
                <a:pathLst>
                  <a:path w="34" h="72">
                    <a:moveTo>
                      <a:pt x="16" y="72"/>
                    </a:moveTo>
                    <a:cubicBezTo>
                      <a:pt x="20" y="60"/>
                      <a:pt x="28" y="57"/>
                      <a:pt x="34" y="47"/>
                    </a:cubicBezTo>
                    <a:cubicBezTo>
                      <a:pt x="34" y="43"/>
                      <a:pt x="34" y="38"/>
                      <a:pt x="31" y="34"/>
                    </a:cubicBezTo>
                    <a:cubicBezTo>
                      <a:pt x="27" y="29"/>
                      <a:pt x="13" y="22"/>
                      <a:pt x="13" y="22"/>
                    </a:cubicBezTo>
                    <a:cubicBezTo>
                      <a:pt x="0" y="3"/>
                      <a:pt x="1" y="11"/>
                      <a:pt x="1" y="0"/>
                    </a:cubicBezTo>
                  </a:path>
                </a:pathLst>
              </a:custGeom>
              <a:noFill/>
              <a:ln w="3" cap="rnd">
                <a:solidFill>
                  <a:srgbClr val="000000"/>
                </a:solidFill>
                <a:prstDash val="solid"/>
                <a:round/>
                <a:headEnd/>
                <a:tailEnd/>
              </a:ln>
            </p:spPr>
            <p:txBody>
              <a:bodyPr/>
              <a:lstStyle/>
              <a:p>
                <a:endParaRPr lang="en-US"/>
              </a:p>
            </p:txBody>
          </p:sp>
          <p:sp>
            <p:nvSpPr>
              <p:cNvPr id="150" name="Freeform 156">
                <a:extLst>
                  <a:ext uri="{FF2B5EF4-FFF2-40B4-BE49-F238E27FC236}">
                    <a16:creationId xmlns:a16="http://schemas.microsoft.com/office/drawing/2014/main" id="{01DA8A0A-76C2-4482-858E-9D508C83A263}"/>
                  </a:ext>
                </a:extLst>
              </p:cNvPr>
              <p:cNvSpPr>
                <a:spLocks/>
              </p:cNvSpPr>
              <p:nvPr/>
            </p:nvSpPr>
            <p:spPr bwMode="auto">
              <a:xfrm>
                <a:off x="1437" y="2799"/>
                <a:ext cx="37" cy="43"/>
              </a:xfrm>
              <a:custGeom>
                <a:avLst/>
                <a:gdLst>
                  <a:gd name="T0" fmla="*/ 0 w 37"/>
                  <a:gd name="T1" fmla="*/ 43 h 43"/>
                  <a:gd name="T2" fmla="*/ 15 w 37"/>
                  <a:gd name="T3" fmla="*/ 25 h 43"/>
                  <a:gd name="T4" fmla="*/ 21 w 37"/>
                  <a:gd name="T5" fmla="*/ 3 h 43"/>
                  <a:gd name="T6" fmla="*/ 37 w 37"/>
                  <a:gd name="T7" fmla="*/ 0 h 43"/>
                  <a:gd name="T8" fmla="*/ 0 60000 65536"/>
                  <a:gd name="T9" fmla="*/ 0 60000 65536"/>
                  <a:gd name="T10" fmla="*/ 0 60000 65536"/>
                  <a:gd name="T11" fmla="*/ 0 60000 65536"/>
                  <a:gd name="T12" fmla="*/ 0 w 37"/>
                  <a:gd name="T13" fmla="*/ 0 h 43"/>
                  <a:gd name="T14" fmla="*/ 37 w 37"/>
                  <a:gd name="T15" fmla="*/ 43 h 43"/>
                </a:gdLst>
                <a:ahLst/>
                <a:cxnLst>
                  <a:cxn ang="T8">
                    <a:pos x="T0" y="T1"/>
                  </a:cxn>
                  <a:cxn ang="T9">
                    <a:pos x="T2" y="T3"/>
                  </a:cxn>
                  <a:cxn ang="T10">
                    <a:pos x="T4" y="T5"/>
                  </a:cxn>
                  <a:cxn ang="T11">
                    <a:pos x="T6" y="T7"/>
                  </a:cxn>
                </a:cxnLst>
                <a:rect l="T12" t="T13" r="T14" b="T15"/>
                <a:pathLst>
                  <a:path w="37" h="43">
                    <a:moveTo>
                      <a:pt x="0" y="43"/>
                    </a:moveTo>
                    <a:cubicBezTo>
                      <a:pt x="7" y="37"/>
                      <a:pt x="11" y="34"/>
                      <a:pt x="15" y="25"/>
                    </a:cubicBezTo>
                    <a:cubicBezTo>
                      <a:pt x="19" y="18"/>
                      <a:pt x="16" y="8"/>
                      <a:pt x="21" y="3"/>
                    </a:cubicBezTo>
                    <a:cubicBezTo>
                      <a:pt x="26" y="0"/>
                      <a:pt x="37" y="0"/>
                      <a:pt x="37" y="0"/>
                    </a:cubicBezTo>
                  </a:path>
                </a:pathLst>
              </a:custGeom>
              <a:noFill/>
              <a:ln w="3" cap="rnd">
                <a:solidFill>
                  <a:srgbClr val="000000"/>
                </a:solidFill>
                <a:prstDash val="solid"/>
                <a:round/>
                <a:headEnd/>
                <a:tailEnd/>
              </a:ln>
            </p:spPr>
            <p:txBody>
              <a:bodyPr/>
              <a:lstStyle/>
              <a:p>
                <a:endParaRPr lang="en-US"/>
              </a:p>
            </p:txBody>
          </p:sp>
          <p:sp>
            <p:nvSpPr>
              <p:cNvPr id="151" name="Freeform 157">
                <a:extLst>
                  <a:ext uri="{FF2B5EF4-FFF2-40B4-BE49-F238E27FC236}">
                    <a16:creationId xmlns:a16="http://schemas.microsoft.com/office/drawing/2014/main" id="{5F8B48B5-738F-4569-995D-EC4836E01824}"/>
                  </a:ext>
                </a:extLst>
              </p:cNvPr>
              <p:cNvSpPr>
                <a:spLocks/>
              </p:cNvSpPr>
              <p:nvPr/>
            </p:nvSpPr>
            <p:spPr bwMode="auto">
              <a:xfrm>
                <a:off x="1277" y="2873"/>
                <a:ext cx="68" cy="19"/>
              </a:xfrm>
              <a:custGeom>
                <a:avLst/>
                <a:gdLst>
                  <a:gd name="T0" fmla="*/ 68 w 68"/>
                  <a:gd name="T1" fmla="*/ 0 h 19"/>
                  <a:gd name="T2" fmla="*/ 22 w 68"/>
                  <a:gd name="T3" fmla="*/ 19 h 19"/>
                  <a:gd name="T4" fmla="*/ 0 w 68"/>
                  <a:gd name="T5" fmla="*/ 7 h 19"/>
                  <a:gd name="T6" fmla="*/ 0 60000 65536"/>
                  <a:gd name="T7" fmla="*/ 0 60000 65536"/>
                  <a:gd name="T8" fmla="*/ 0 60000 65536"/>
                  <a:gd name="T9" fmla="*/ 0 w 68"/>
                  <a:gd name="T10" fmla="*/ 0 h 19"/>
                  <a:gd name="T11" fmla="*/ 68 w 68"/>
                  <a:gd name="T12" fmla="*/ 19 h 19"/>
                </a:gdLst>
                <a:ahLst/>
                <a:cxnLst>
                  <a:cxn ang="T6">
                    <a:pos x="T0" y="T1"/>
                  </a:cxn>
                  <a:cxn ang="T7">
                    <a:pos x="T2" y="T3"/>
                  </a:cxn>
                  <a:cxn ang="T8">
                    <a:pos x="T4" y="T5"/>
                  </a:cxn>
                </a:cxnLst>
                <a:rect l="T9" t="T10" r="T11" b="T12"/>
                <a:pathLst>
                  <a:path w="68" h="19">
                    <a:moveTo>
                      <a:pt x="68" y="0"/>
                    </a:moveTo>
                    <a:cubicBezTo>
                      <a:pt x="51" y="6"/>
                      <a:pt x="38" y="14"/>
                      <a:pt x="22" y="19"/>
                    </a:cubicBezTo>
                    <a:cubicBezTo>
                      <a:pt x="1" y="12"/>
                      <a:pt x="6" y="19"/>
                      <a:pt x="0" y="7"/>
                    </a:cubicBezTo>
                  </a:path>
                </a:pathLst>
              </a:custGeom>
              <a:noFill/>
              <a:ln w="3" cap="rnd">
                <a:solidFill>
                  <a:srgbClr val="000000"/>
                </a:solidFill>
                <a:prstDash val="solid"/>
                <a:round/>
                <a:headEnd/>
                <a:tailEnd/>
              </a:ln>
            </p:spPr>
            <p:txBody>
              <a:bodyPr/>
              <a:lstStyle/>
              <a:p>
                <a:endParaRPr lang="en-US"/>
              </a:p>
            </p:txBody>
          </p:sp>
          <p:sp>
            <p:nvSpPr>
              <p:cNvPr id="152" name="Freeform 158">
                <a:extLst>
                  <a:ext uri="{FF2B5EF4-FFF2-40B4-BE49-F238E27FC236}">
                    <a16:creationId xmlns:a16="http://schemas.microsoft.com/office/drawing/2014/main" id="{DB230339-6B33-41A5-B68A-34B640E1E86D}"/>
                  </a:ext>
                </a:extLst>
              </p:cNvPr>
              <p:cNvSpPr>
                <a:spLocks/>
              </p:cNvSpPr>
              <p:nvPr/>
            </p:nvSpPr>
            <p:spPr bwMode="auto">
              <a:xfrm>
                <a:off x="1323" y="2892"/>
                <a:ext cx="40" cy="38"/>
              </a:xfrm>
              <a:custGeom>
                <a:avLst/>
                <a:gdLst>
                  <a:gd name="T0" fmla="*/ 40 w 40"/>
                  <a:gd name="T1" fmla="*/ 0 h 38"/>
                  <a:gd name="T2" fmla="*/ 16 w 40"/>
                  <a:gd name="T3" fmla="*/ 15 h 38"/>
                  <a:gd name="T4" fmla="*/ 0 w 40"/>
                  <a:gd name="T5" fmla="*/ 28 h 38"/>
                  <a:gd name="T6" fmla="*/ 0 60000 65536"/>
                  <a:gd name="T7" fmla="*/ 0 60000 65536"/>
                  <a:gd name="T8" fmla="*/ 0 60000 65536"/>
                  <a:gd name="T9" fmla="*/ 0 w 40"/>
                  <a:gd name="T10" fmla="*/ 0 h 38"/>
                  <a:gd name="T11" fmla="*/ 40 w 40"/>
                  <a:gd name="T12" fmla="*/ 38 h 38"/>
                </a:gdLst>
                <a:ahLst/>
                <a:cxnLst>
                  <a:cxn ang="T6">
                    <a:pos x="T0" y="T1"/>
                  </a:cxn>
                  <a:cxn ang="T7">
                    <a:pos x="T2" y="T3"/>
                  </a:cxn>
                  <a:cxn ang="T8">
                    <a:pos x="T4" y="T5"/>
                  </a:cxn>
                </a:cxnLst>
                <a:rect l="T9" t="T10" r="T11" b="T12"/>
                <a:pathLst>
                  <a:path w="40" h="38">
                    <a:moveTo>
                      <a:pt x="40" y="0"/>
                    </a:moveTo>
                    <a:cubicBezTo>
                      <a:pt x="18" y="7"/>
                      <a:pt x="25" y="0"/>
                      <a:pt x="16" y="15"/>
                    </a:cubicBezTo>
                    <a:cubicBezTo>
                      <a:pt x="14" y="23"/>
                      <a:pt x="11" y="38"/>
                      <a:pt x="0" y="28"/>
                    </a:cubicBezTo>
                  </a:path>
                </a:pathLst>
              </a:custGeom>
              <a:noFill/>
              <a:ln w="3" cap="rnd">
                <a:solidFill>
                  <a:srgbClr val="000000"/>
                </a:solidFill>
                <a:prstDash val="solid"/>
                <a:round/>
                <a:headEnd/>
                <a:tailEnd/>
              </a:ln>
            </p:spPr>
            <p:txBody>
              <a:bodyPr/>
              <a:lstStyle/>
              <a:p>
                <a:endParaRPr lang="en-US"/>
              </a:p>
            </p:txBody>
          </p:sp>
          <p:sp>
            <p:nvSpPr>
              <p:cNvPr id="153" name="Freeform 159">
                <a:extLst>
                  <a:ext uri="{FF2B5EF4-FFF2-40B4-BE49-F238E27FC236}">
                    <a16:creationId xmlns:a16="http://schemas.microsoft.com/office/drawing/2014/main" id="{E8A20968-8706-496E-967D-4343D682BE54}"/>
                  </a:ext>
                </a:extLst>
              </p:cNvPr>
              <p:cNvSpPr>
                <a:spLocks/>
              </p:cNvSpPr>
              <p:nvPr/>
            </p:nvSpPr>
            <p:spPr bwMode="auto">
              <a:xfrm>
                <a:off x="1348" y="2883"/>
                <a:ext cx="37" cy="55"/>
              </a:xfrm>
              <a:custGeom>
                <a:avLst/>
                <a:gdLst>
                  <a:gd name="T0" fmla="*/ 31 w 37"/>
                  <a:gd name="T1" fmla="*/ 0 h 55"/>
                  <a:gd name="T2" fmla="*/ 31 w 37"/>
                  <a:gd name="T3" fmla="*/ 43 h 55"/>
                  <a:gd name="T4" fmla="*/ 0 w 37"/>
                  <a:gd name="T5" fmla="*/ 55 h 55"/>
                  <a:gd name="T6" fmla="*/ 0 60000 65536"/>
                  <a:gd name="T7" fmla="*/ 0 60000 65536"/>
                  <a:gd name="T8" fmla="*/ 0 60000 65536"/>
                  <a:gd name="T9" fmla="*/ 0 w 37"/>
                  <a:gd name="T10" fmla="*/ 0 h 55"/>
                  <a:gd name="T11" fmla="*/ 37 w 37"/>
                  <a:gd name="T12" fmla="*/ 55 h 55"/>
                </a:gdLst>
                <a:ahLst/>
                <a:cxnLst>
                  <a:cxn ang="T6">
                    <a:pos x="T0" y="T1"/>
                  </a:cxn>
                  <a:cxn ang="T7">
                    <a:pos x="T2" y="T3"/>
                  </a:cxn>
                  <a:cxn ang="T8">
                    <a:pos x="T4" y="T5"/>
                  </a:cxn>
                </a:cxnLst>
                <a:rect l="T9" t="T10" r="T11" b="T12"/>
                <a:pathLst>
                  <a:path w="37" h="55">
                    <a:moveTo>
                      <a:pt x="31" y="0"/>
                    </a:moveTo>
                    <a:cubicBezTo>
                      <a:pt x="32" y="9"/>
                      <a:pt x="37" y="37"/>
                      <a:pt x="31" y="43"/>
                    </a:cubicBezTo>
                    <a:cubicBezTo>
                      <a:pt x="18" y="53"/>
                      <a:pt x="7" y="40"/>
                      <a:pt x="0" y="55"/>
                    </a:cubicBezTo>
                  </a:path>
                </a:pathLst>
              </a:custGeom>
              <a:noFill/>
              <a:ln w="3" cap="rnd">
                <a:solidFill>
                  <a:srgbClr val="000000"/>
                </a:solidFill>
                <a:prstDash val="solid"/>
                <a:round/>
                <a:headEnd/>
                <a:tailEnd/>
              </a:ln>
            </p:spPr>
            <p:txBody>
              <a:bodyPr/>
              <a:lstStyle/>
              <a:p>
                <a:endParaRPr lang="en-US"/>
              </a:p>
            </p:txBody>
          </p:sp>
          <p:sp>
            <p:nvSpPr>
              <p:cNvPr id="154" name="Freeform 160">
                <a:extLst>
                  <a:ext uri="{FF2B5EF4-FFF2-40B4-BE49-F238E27FC236}">
                    <a16:creationId xmlns:a16="http://schemas.microsoft.com/office/drawing/2014/main" id="{64A0E222-F611-4EA6-8F53-C3053BA6D6C8}"/>
                  </a:ext>
                </a:extLst>
              </p:cNvPr>
              <p:cNvSpPr>
                <a:spLocks/>
              </p:cNvSpPr>
              <p:nvPr/>
            </p:nvSpPr>
            <p:spPr bwMode="auto">
              <a:xfrm>
                <a:off x="1385" y="2895"/>
                <a:ext cx="38" cy="49"/>
              </a:xfrm>
              <a:custGeom>
                <a:avLst/>
                <a:gdLst>
                  <a:gd name="T0" fmla="*/ 37 w 38"/>
                  <a:gd name="T1" fmla="*/ 0 h 49"/>
                  <a:gd name="T2" fmla="*/ 30 w 38"/>
                  <a:gd name="T3" fmla="*/ 9 h 49"/>
                  <a:gd name="T4" fmla="*/ 30 w 38"/>
                  <a:gd name="T5" fmla="*/ 40 h 49"/>
                  <a:gd name="T6" fmla="*/ 12 w 38"/>
                  <a:gd name="T7" fmla="*/ 46 h 49"/>
                  <a:gd name="T8" fmla="*/ 0 w 38"/>
                  <a:gd name="T9" fmla="*/ 49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37" y="0"/>
                    </a:moveTo>
                    <a:cubicBezTo>
                      <a:pt x="35" y="3"/>
                      <a:pt x="31" y="6"/>
                      <a:pt x="30" y="9"/>
                    </a:cubicBezTo>
                    <a:cubicBezTo>
                      <a:pt x="30" y="14"/>
                      <a:pt x="38" y="34"/>
                      <a:pt x="30" y="40"/>
                    </a:cubicBezTo>
                    <a:cubicBezTo>
                      <a:pt x="25" y="44"/>
                      <a:pt x="18" y="44"/>
                      <a:pt x="12" y="46"/>
                    </a:cubicBezTo>
                    <a:cubicBezTo>
                      <a:pt x="8" y="48"/>
                      <a:pt x="0" y="49"/>
                      <a:pt x="0" y="49"/>
                    </a:cubicBezTo>
                  </a:path>
                </a:pathLst>
              </a:custGeom>
              <a:noFill/>
              <a:ln w="3" cap="rnd">
                <a:solidFill>
                  <a:srgbClr val="000000"/>
                </a:solidFill>
                <a:prstDash val="solid"/>
                <a:round/>
                <a:headEnd/>
                <a:tailEnd/>
              </a:ln>
            </p:spPr>
            <p:txBody>
              <a:bodyPr/>
              <a:lstStyle/>
              <a:p>
                <a:endParaRPr lang="en-US"/>
              </a:p>
            </p:txBody>
          </p:sp>
          <p:sp>
            <p:nvSpPr>
              <p:cNvPr id="155" name="Freeform 161">
                <a:extLst>
                  <a:ext uri="{FF2B5EF4-FFF2-40B4-BE49-F238E27FC236}">
                    <a16:creationId xmlns:a16="http://schemas.microsoft.com/office/drawing/2014/main" id="{3148B4C4-7013-4D3F-8B5E-1964C2AC1D2C}"/>
                  </a:ext>
                </a:extLst>
              </p:cNvPr>
              <p:cNvSpPr>
                <a:spLocks/>
              </p:cNvSpPr>
              <p:nvPr/>
            </p:nvSpPr>
            <p:spPr bwMode="auto">
              <a:xfrm>
                <a:off x="1438" y="2883"/>
                <a:ext cx="20" cy="52"/>
              </a:xfrm>
              <a:custGeom>
                <a:avLst/>
                <a:gdLst>
                  <a:gd name="T0" fmla="*/ 5 w 20"/>
                  <a:gd name="T1" fmla="*/ 0 h 52"/>
                  <a:gd name="T2" fmla="*/ 2 w 20"/>
                  <a:gd name="T3" fmla="*/ 37 h 52"/>
                  <a:gd name="T4" fmla="*/ 20 w 20"/>
                  <a:gd name="T5" fmla="*/ 52 h 52"/>
                  <a:gd name="T6" fmla="*/ 0 60000 65536"/>
                  <a:gd name="T7" fmla="*/ 0 60000 65536"/>
                  <a:gd name="T8" fmla="*/ 0 60000 65536"/>
                  <a:gd name="T9" fmla="*/ 0 w 20"/>
                  <a:gd name="T10" fmla="*/ 0 h 52"/>
                  <a:gd name="T11" fmla="*/ 20 w 20"/>
                  <a:gd name="T12" fmla="*/ 52 h 52"/>
                </a:gdLst>
                <a:ahLst/>
                <a:cxnLst>
                  <a:cxn ang="T6">
                    <a:pos x="T0" y="T1"/>
                  </a:cxn>
                  <a:cxn ang="T7">
                    <a:pos x="T2" y="T3"/>
                  </a:cxn>
                  <a:cxn ang="T8">
                    <a:pos x="T4" y="T5"/>
                  </a:cxn>
                </a:cxnLst>
                <a:rect l="T9" t="T10" r="T11" b="T12"/>
                <a:pathLst>
                  <a:path w="20" h="52">
                    <a:moveTo>
                      <a:pt x="5" y="0"/>
                    </a:moveTo>
                    <a:cubicBezTo>
                      <a:pt x="4" y="12"/>
                      <a:pt x="0" y="24"/>
                      <a:pt x="2" y="37"/>
                    </a:cubicBezTo>
                    <a:cubicBezTo>
                      <a:pt x="4" y="49"/>
                      <a:pt x="20" y="38"/>
                      <a:pt x="20" y="52"/>
                    </a:cubicBezTo>
                  </a:path>
                </a:pathLst>
              </a:custGeom>
              <a:noFill/>
              <a:ln w="3" cap="rnd">
                <a:solidFill>
                  <a:srgbClr val="000000"/>
                </a:solidFill>
                <a:prstDash val="solid"/>
                <a:round/>
                <a:headEnd/>
                <a:tailEnd/>
              </a:ln>
            </p:spPr>
            <p:txBody>
              <a:bodyPr/>
              <a:lstStyle/>
              <a:p>
                <a:endParaRPr lang="en-US"/>
              </a:p>
            </p:txBody>
          </p:sp>
          <p:grpSp>
            <p:nvGrpSpPr>
              <p:cNvPr id="156" name="Group 165">
                <a:extLst>
                  <a:ext uri="{FF2B5EF4-FFF2-40B4-BE49-F238E27FC236}">
                    <a16:creationId xmlns:a16="http://schemas.microsoft.com/office/drawing/2014/main" id="{CF9C7607-C649-4748-95D6-B5B1A1142B04}"/>
                  </a:ext>
                </a:extLst>
              </p:cNvPr>
              <p:cNvGrpSpPr>
                <a:grpSpLocks/>
              </p:cNvGrpSpPr>
              <p:nvPr/>
            </p:nvGrpSpPr>
            <p:grpSpPr bwMode="auto">
              <a:xfrm>
                <a:off x="1340" y="2832"/>
                <a:ext cx="145" cy="74"/>
                <a:chOff x="1340" y="2832"/>
                <a:chExt cx="145" cy="74"/>
              </a:xfrm>
            </p:grpSpPr>
            <p:pic>
              <p:nvPicPr>
                <p:cNvPr id="166" name="Picture 162">
                  <a:extLst>
                    <a:ext uri="{FF2B5EF4-FFF2-40B4-BE49-F238E27FC236}">
                      <a16:creationId xmlns:a16="http://schemas.microsoft.com/office/drawing/2014/main" id="{AD8E54E9-D143-4714-BE89-D2423A4CA2B3}"/>
                    </a:ext>
                  </a:extLst>
                </p:cNvPr>
                <p:cNvPicPr>
                  <a:picLocks noChangeAspect="1" noChangeArrowheads="1"/>
                </p:cNvPicPr>
                <p:nvPr/>
              </p:nvPicPr>
              <p:blipFill>
                <a:blip r:embed="rId4"/>
                <a:srcRect/>
                <a:stretch>
                  <a:fillRect/>
                </a:stretch>
              </p:blipFill>
              <p:spPr bwMode="auto">
                <a:xfrm>
                  <a:off x="1340" y="2832"/>
                  <a:ext cx="145" cy="74"/>
                </a:xfrm>
                <a:prstGeom prst="rect">
                  <a:avLst/>
                </a:prstGeom>
                <a:noFill/>
                <a:ln w="9525">
                  <a:noFill/>
                  <a:miter lim="800000"/>
                  <a:headEnd/>
                  <a:tailEnd/>
                </a:ln>
              </p:spPr>
            </p:pic>
            <p:pic>
              <p:nvPicPr>
                <p:cNvPr id="167" name="Picture 163">
                  <a:extLst>
                    <a:ext uri="{FF2B5EF4-FFF2-40B4-BE49-F238E27FC236}">
                      <a16:creationId xmlns:a16="http://schemas.microsoft.com/office/drawing/2014/main" id="{EB84457C-2695-4689-ADEF-47D8CA47703E}"/>
                    </a:ext>
                  </a:extLst>
                </p:cNvPr>
                <p:cNvPicPr>
                  <a:picLocks noChangeAspect="1" noChangeArrowheads="1"/>
                </p:cNvPicPr>
                <p:nvPr/>
              </p:nvPicPr>
              <p:blipFill>
                <a:blip r:embed="rId5"/>
                <a:srcRect/>
                <a:stretch>
                  <a:fillRect/>
                </a:stretch>
              </p:blipFill>
              <p:spPr bwMode="auto">
                <a:xfrm>
                  <a:off x="1340" y="2832"/>
                  <a:ext cx="145" cy="74"/>
                </a:xfrm>
                <a:prstGeom prst="rect">
                  <a:avLst/>
                </a:prstGeom>
                <a:noFill/>
                <a:ln w="9525">
                  <a:noFill/>
                  <a:miter lim="800000"/>
                  <a:headEnd/>
                  <a:tailEnd/>
                </a:ln>
              </p:spPr>
            </p:pic>
            <p:sp>
              <p:nvSpPr>
                <p:cNvPr id="168" name="Oval 164">
                  <a:extLst>
                    <a:ext uri="{FF2B5EF4-FFF2-40B4-BE49-F238E27FC236}">
                      <a16:creationId xmlns:a16="http://schemas.microsoft.com/office/drawing/2014/main" id="{E29AF9E9-BE57-441C-921C-974071258574}"/>
                    </a:ext>
                  </a:extLst>
                </p:cNvPr>
                <p:cNvSpPr>
                  <a:spLocks noChangeArrowheads="1"/>
                </p:cNvSpPr>
                <p:nvPr/>
              </p:nvSpPr>
              <p:spPr bwMode="auto">
                <a:xfrm>
                  <a:off x="1342" y="2832"/>
                  <a:ext cx="140" cy="70"/>
                </a:xfrm>
                <a:prstGeom prst="ellipse">
                  <a:avLst/>
                </a:prstGeom>
                <a:noFill/>
                <a:ln w="3" cap="rnd">
                  <a:solidFill>
                    <a:srgbClr val="000000"/>
                  </a:solidFill>
                  <a:round/>
                  <a:headEnd/>
                  <a:tailEnd/>
                </a:ln>
              </p:spPr>
              <p:txBody>
                <a:bodyPr/>
                <a:lstStyle/>
                <a:p>
                  <a:endParaRPr lang="en-US"/>
                </a:p>
              </p:txBody>
            </p:sp>
          </p:grpSp>
          <p:sp>
            <p:nvSpPr>
              <p:cNvPr id="157" name="Freeform 166">
                <a:extLst>
                  <a:ext uri="{FF2B5EF4-FFF2-40B4-BE49-F238E27FC236}">
                    <a16:creationId xmlns:a16="http://schemas.microsoft.com/office/drawing/2014/main" id="{9D926F39-EF7D-49F8-B3CD-04913982D9DD}"/>
                  </a:ext>
                </a:extLst>
              </p:cNvPr>
              <p:cNvSpPr>
                <a:spLocks/>
              </p:cNvSpPr>
              <p:nvPr/>
            </p:nvSpPr>
            <p:spPr bwMode="auto">
              <a:xfrm>
                <a:off x="1308" y="2812"/>
                <a:ext cx="43" cy="30"/>
              </a:xfrm>
              <a:custGeom>
                <a:avLst/>
                <a:gdLst>
                  <a:gd name="T0" fmla="*/ 43 w 43"/>
                  <a:gd name="T1" fmla="*/ 30 h 30"/>
                  <a:gd name="T2" fmla="*/ 34 w 43"/>
                  <a:gd name="T3" fmla="*/ 27 h 30"/>
                  <a:gd name="T4" fmla="*/ 31 w 43"/>
                  <a:gd name="T5" fmla="*/ 18 h 30"/>
                  <a:gd name="T6" fmla="*/ 0 w 43"/>
                  <a:gd name="T7" fmla="*/ 0 h 30"/>
                  <a:gd name="T8" fmla="*/ 0 60000 65536"/>
                  <a:gd name="T9" fmla="*/ 0 60000 65536"/>
                  <a:gd name="T10" fmla="*/ 0 60000 65536"/>
                  <a:gd name="T11" fmla="*/ 0 60000 65536"/>
                  <a:gd name="T12" fmla="*/ 0 w 43"/>
                  <a:gd name="T13" fmla="*/ 0 h 30"/>
                  <a:gd name="T14" fmla="*/ 43 w 43"/>
                  <a:gd name="T15" fmla="*/ 30 h 30"/>
                </a:gdLst>
                <a:ahLst/>
                <a:cxnLst>
                  <a:cxn ang="T8">
                    <a:pos x="T0" y="T1"/>
                  </a:cxn>
                  <a:cxn ang="T9">
                    <a:pos x="T2" y="T3"/>
                  </a:cxn>
                  <a:cxn ang="T10">
                    <a:pos x="T4" y="T5"/>
                  </a:cxn>
                  <a:cxn ang="T11">
                    <a:pos x="T6" y="T7"/>
                  </a:cxn>
                </a:cxnLst>
                <a:rect l="T12" t="T13" r="T14" b="T15"/>
                <a:pathLst>
                  <a:path w="43" h="30">
                    <a:moveTo>
                      <a:pt x="43" y="30"/>
                    </a:moveTo>
                    <a:cubicBezTo>
                      <a:pt x="40" y="29"/>
                      <a:pt x="36" y="29"/>
                      <a:pt x="34" y="27"/>
                    </a:cubicBezTo>
                    <a:cubicBezTo>
                      <a:pt x="32" y="25"/>
                      <a:pt x="33" y="21"/>
                      <a:pt x="31" y="18"/>
                    </a:cubicBezTo>
                    <a:cubicBezTo>
                      <a:pt x="26" y="12"/>
                      <a:pt x="8" y="0"/>
                      <a:pt x="0" y="0"/>
                    </a:cubicBezTo>
                  </a:path>
                </a:pathLst>
              </a:custGeom>
              <a:noFill/>
              <a:ln w="3" cap="rnd">
                <a:solidFill>
                  <a:srgbClr val="000000"/>
                </a:solidFill>
                <a:prstDash val="solid"/>
                <a:round/>
                <a:headEnd/>
                <a:tailEnd/>
              </a:ln>
            </p:spPr>
            <p:txBody>
              <a:bodyPr/>
              <a:lstStyle/>
              <a:p>
                <a:endParaRPr lang="en-US"/>
              </a:p>
            </p:txBody>
          </p:sp>
          <p:sp>
            <p:nvSpPr>
              <p:cNvPr id="158" name="Freeform 167">
                <a:extLst>
                  <a:ext uri="{FF2B5EF4-FFF2-40B4-BE49-F238E27FC236}">
                    <a16:creationId xmlns:a16="http://schemas.microsoft.com/office/drawing/2014/main" id="{9F83E8EA-416A-4D7B-A839-45A795E1182B}"/>
                  </a:ext>
                </a:extLst>
              </p:cNvPr>
              <p:cNvSpPr>
                <a:spLocks/>
              </p:cNvSpPr>
              <p:nvPr/>
            </p:nvSpPr>
            <p:spPr bwMode="auto">
              <a:xfrm>
                <a:off x="1358" y="2805"/>
                <a:ext cx="17" cy="44"/>
              </a:xfrm>
              <a:custGeom>
                <a:avLst/>
                <a:gdLst>
                  <a:gd name="T0" fmla="*/ 11 w 17"/>
                  <a:gd name="T1" fmla="*/ 44 h 44"/>
                  <a:gd name="T2" fmla="*/ 17 w 17"/>
                  <a:gd name="T3" fmla="*/ 7 h 44"/>
                  <a:gd name="T4" fmla="*/ 8 w 17"/>
                  <a:gd name="T5" fmla="*/ 0 h 44"/>
                  <a:gd name="T6" fmla="*/ 0 60000 65536"/>
                  <a:gd name="T7" fmla="*/ 0 60000 65536"/>
                  <a:gd name="T8" fmla="*/ 0 60000 65536"/>
                  <a:gd name="T9" fmla="*/ 0 w 17"/>
                  <a:gd name="T10" fmla="*/ 0 h 44"/>
                  <a:gd name="T11" fmla="*/ 17 w 17"/>
                  <a:gd name="T12" fmla="*/ 44 h 44"/>
                </a:gdLst>
                <a:ahLst/>
                <a:cxnLst>
                  <a:cxn ang="T6">
                    <a:pos x="T0" y="T1"/>
                  </a:cxn>
                  <a:cxn ang="T7">
                    <a:pos x="T2" y="T3"/>
                  </a:cxn>
                  <a:cxn ang="T8">
                    <a:pos x="T4" y="T5"/>
                  </a:cxn>
                </a:cxnLst>
                <a:rect l="T9" t="T10" r="T11" b="T12"/>
                <a:pathLst>
                  <a:path w="17" h="44">
                    <a:moveTo>
                      <a:pt x="11" y="44"/>
                    </a:moveTo>
                    <a:cubicBezTo>
                      <a:pt x="0" y="27"/>
                      <a:pt x="12" y="24"/>
                      <a:pt x="17" y="7"/>
                    </a:cubicBezTo>
                    <a:cubicBezTo>
                      <a:pt x="14" y="5"/>
                      <a:pt x="8" y="0"/>
                      <a:pt x="8" y="0"/>
                    </a:cubicBezTo>
                  </a:path>
                </a:pathLst>
              </a:custGeom>
              <a:noFill/>
              <a:ln w="3" cap="rnd">
                <a:solidFill>
                  <a:srgbClr val="000000"/>
                </a:solidFill>
                <a:prstDash val="solid"/>
                <a:round/>
                <a:headEnd/>
                <a:tailEnd/>
              </a:ln>
            </p:spPr>
            <p:txBody>
              <a:bodyPr/>
              <a:lstStyle/>
              <a:p>
                <a:endParaRPr lang="en-US"/>
              </a:p>
            </p:txBody>
          </p:sp>
          <p:sp>
            <p:nvSpPr>
              <p:cNvPr id="159" name="Freeform 168">
                <a:extLst>
                  <a:ext uri="{FF2B5EF4-FFF2-40B4-BE49-F238E27FC236}">
                    <a16:creationId xmlns:a16="http://schemas.microsoft.com/office/drawing/2014/main" id="{D22736C9-E6A1-48E5-B50D-02F10D8AB980}"/>
                  </a:ext>
                </a:extLst>
              </p:cNvPr>
              <p:cNvSpPr>
                <a:spLocks/>
              </p:cNvSpPr>
              <p:nvPr/>
            </p:nvSpPr>
            <p:spPr bwMode="auto">
              <a:xfrm>
                <a:off x="1384" y="2774"/>
                <a:ext cx="34" cy="72"/>
              </a:xfrm>
              <a:custGeom>
                <a:avLst/>
                <a:gdLst>
                  <a:gd name="T0" fmla="*/ 16 w 34"/>
                  <a:gd name="T1" fmla="*/ 72 h 72"/>
                  <a:gd name="T2" fmla="*/ 34 w 34"/>
                  <a:gd name="T3" fmla="*/ 47 h 72"/>
                  <a:gd name="T4" fmla="*/ 31 w 34"/>
                  <a:gd name="T5" fmla="*/ 34 h 72"/>
                  <a:gd name="T6" fmla="*/ 13 w 34"/>
                  <a:gd name="T7" fmla="*/ 22 h 72"/>
                  <a:gd name="T8" fmla="*/ 1 w 34"/>
                  <a:gd name="T9" fmla="*/ 0 h 72"/>
                  <a:gd name="T10" fmla="*/ 0 60000 65536"/>
                  <a:gd name="T11" fmla="*/ 0 60000 65536"/>
                  <a:gd name="T12" fmla="*/ 0 60000 65536"/>
                  <a:gd name="T13" fmla="*/ 0 60000 65536"/>
                  <a:gd name="T14" fmla="*/ 0 60000 65536"/>
                  <a:gd name="T15" fmla="*/ 0 w 34"/>
                  <a:gd name="T16" fmla="*/ 0 h 72"/>
                  <a:gd name="T17" fmla="*/ 34 w 34"/>
                  <a:gd name="T18" fmla="*/ 72 h 72"/>
                </a:gdLst>
                <a:ahLst/>
                <a:cxnLst>
                  <a:cxn ang="T10">
                    <a:pos x="T0" y="T1"/>
                  </a:cxn>
                  <a:cxn ang="T11">
                    <a:pos x="T2" y="T3"/>
                  </a:cxn>
                  <a:cxn ang="T12">
                    <a:pos x="T4" y="T5"/>
                  </a:cxn>
                  <a:cxn ang="T13">
                    <a:pos x="T6" y="T7"/>
                  </a:cxn>
                  <a:cxn ang="T14">
                    <a:pos x="T8" y="T9"/>
                  </a:cxn>
                </a:cxnLst>
                <a:rect l="T15" t="T16" r="T17" b="T18"/>
                <a:pathLst>
                  <a:path w="34" h="72">
                    <a:moveTo>
                      <a:pt x="16" y="72"/>
                    </a:moveTo>
                    <a:cubicBezTo>
                      <a:pt x="20" y="60"/>
                      <a:pt x="28" y="57"/>
                      <a:pt x="34" y="47"/>
                    </a:cubicBezTo>
                    <a:cubicBezTo>
                      <a:pt x="34" y="43"/>
                      <a:pt x="34" y="38"/>
                      <a:pt x="31" y="34"/>
                    </a:cubicBezTo>
                    <a:cubicBezTo>
                      <a:pt x="27" y="29"/>
                      <a:pt x="13" y="22"/>
                      <a:pt x="13" y="22"/>
                    </a:cubicBezTo>
                    <a:cubicBezTo>
                      <a:pt x="0" y="3"/>
                      <a:pt x="1" y="11"/>
                      <a:pt x="1" y="0"/>
                    </a:cubicBezTo>
                  </a:path>
                </a:pathLst>
              </a:custGeom>
              <a:noFill/>
              <a:ln w="3" cap="rnd">
                <a:solidFill>
                  <a:srgbClr val="000000"/>
                </a:solidFill>
                <a:prstDash val="solid"/>
                <a:round/>
                <a:headEnd/>
                <a:tailEnd/>
              </a:ln>
            </p:spPr>
            <p:txBody>
              <a:bodyPr/>
              <a:lstStyle/>
              <a:p>
                <a:endParaRPr lang="en-US"/>
              </a:p>
            </p:txBody>
          </p:sp>
          <p:sp>
            <p:nvSpPr>
              <p:cNvPr id="160" name="Freeform 169">
                <a:extLst>
                  <a:ext uri="{FF2B5EF4-FFF2-40B4-BE49-F238E27FC236}">
                    <a16:creationId xmlns:a16="http://schemas.microsoft.com/office/drawing/2014/main" id="{329C174C-01D3-4ADC-ACCE-3F1ECDC3A2D9}"/>
                  </a:ext>
                </a:extLst>
              </p:cNvPr>
              <p:cNvSpPr>
                <a:spLocks/>
              </p:cNvSpPr>
              <p:nvPr/>
            </p:nvSpPr>
            <p:spPr bwMode="auto">
              <a:xfrm>
                <a:off x="1437" y="2799"/>
                <a:ext cx="37" cy="43"/>
              </a:xfrm>
              <a:custGeom>
                <a:avLst/>
                <a:gdLst>
                  <a:gd name="T0" fmla="*/ 0 w 37"/>
                  <a:gd name="T1" fmla="*/ 43 h 43"/>
                  <a:gd name="T2" fmla="*/ 15 w 37"/>
                  <a:gd name="T3" fmla="*/ 25 h 43"/>
                  <a:gd name="T4" fmla="*/ 21 w 37"/>
                  <a:gd name="T5" fmla="*/ 3 h 43"/>
                  <a:gd name="T6" fmla="*/ 37 w 37"/>
                  <a:gd name="T7" fmla="*/ 0 h 43"/>
                  <a:gd name="T8" fmla="*/ 0 60000 65536"/>
                  <a:gd name="T9" fmla="*/ 0 60000 65536"/>
                  <a:gd name="T10" fmla="*/ 0 60000 65536"/>
                  <a:gd name="T11" fmla="*/ 0 60000 65536"/>
                  <a:gd name="T12" fmla="*/ 0 w 37"/>
                  <a:gd name="T13" fmla="*/ 0 h 43"/>
                  <a:gd name="T14" fmla="*/ 37 w 37"/>
                  <a:gd name="T15" fmla="*/ 43 h 43"/>
                </a:gdLst>
                <a:ahLst/>
                <a:cxnLst>
                  <a:cxn ang="T8">
                    <a:pos x="T0" y="T1"/>
                  </a:cxn>
                  <a:cxn ang="T9">
                    <a:pos x="T2" y="T3"/>
                  </a:cxn>
                  <a:cxn ang="T10">
                    <a:pos x="T4" y="T5"/>
                  </a:cxn>
                  <a:cxn ang="T11">
                    <a:pos x="T6" y="T7"/>
                  </a:cxn>
                </a:cxnLst>
                <a:rect l="T12" t="T13" r="T14" b="T15"/>
                <a:pathLst>
                  <a:path w="37" h="43">
                    <a:moveTo>
                      <a:pt x="0" y="43"/>
                    </a:moveTo>
                    <a:cubicBezTo>
                      <a:pt x="7" y="37"/>
                      <a:pt x="11" y="34"/>
                      <a:pt x="15" y="25"/>
                    </a:cubicBezTo>
                    <a:cubicBezTo>
                      <a:pt x="19" y="18"/>
                      <a:pt x="16" y="8"/>
                      <a:pt x="21" y="3"/>
                    </a:cubicBezTo>
                    <a:cubicBezTo>
                      <a:pt x="26" y="0"/>
                      <a:pt x="37" y="0"/>
                      <a:pt x="37" y="0"/>
                    </a:cubicBezTo>
                  </a:path>
                </a:pathLst>
              </a:custGeom>
              <a:noFill/>
              <a:ln w="3" cap="rnd">
                <a:solidFill>
                  <a:srgbClr val="000000"/>
                </a:solidFill>
                <a:prstDash val="solid"/>
                <a:round/>
                <a:headEnd/>
                <a:tailEnd/>
              </a:ln>
            </p:spPr>
            <p:txBody>
              <a:bodyPr/>
              <a:lstStyle/>
              <a:p>
                <a:endParaRPr lang="en-US"/>
              </a:p>
            </p:txBody>
          </p:sp>
          <p:sp>
            <p:nvSpPr>
              <p:cNvPr id="161" name="Freeform 170">
                <a:extLst>
                  <a:ext uri="{FF2B5EF4-FFF2-40B4-BE49-F238E27FC236}">
                    <a16:creationId xmlns:a16="http://schemas.microsoft.com/office/drawing/2014/main" id="{91C58416-3793-4355-81AF-8D597C89B480}"/>
                  </a:ext>
                </a:extLst>
              </p:cNvPr>
              <p:cNvSpPr>
                <a:spLocks/>
              </p:cNvSpPr>
              <p:nvPr/>
            </p:nvSpPr>
            <p:spPr bwMode="auto">
              <a:xfrm>
                <a:off x="1277" y="2873"/>
                <a:ext cx="68" cy="19"/>
              </a:xfrm>
              <a:custGeom>
                <a:avLst/>
                <a:gdLst>
                  <a:gd name="T0" fmla="*/ 68 w 68"/>
                  <a:gd name="T1" fmla="*/ 0 h 19"/>
                  <a:gd name="T2" fmla="*/ 22 w 68"/>
                  <a:gd name="T3" fmla="*/ 19 h 19"/>
                  <a:gd name="T4" fmla="*/ 0 w 68"/>
                  <a:gd name="T5" fmla="*/ 7 h 19"/>
                  <a:gd name="T6" fmla="*/ 0 60000 65536"/>
                  <a:gd name="T7" fmla="*/ 0 60000 65536"/>
                  <a:gd name="T8" fmla="*/ 0 60000 65536"/>
                  <a:gd name="T9" fmla="*/ 0 w 68"/>
                  <a:gd name="T10" fmla="*/ 0 h 19"/>
                  <a:gd name="T11" fmla="*/ 68 w 68"/>
                  <a:gd name="T12" fmla="*/ 19 h 19"/>
                </a:gdLst>
                <a:ahLst/>
                <a:cxnLst>
                  <a:cxn ang="T6">
                    <a:pos x="T0" y="T1"/>
                  </a:cxn>
                  <a:cxn ang="T7">
                    <a:pos x="T2" y="T3"/>
                  </a:cxn>
                  <a:cxn ang="T8">
                    <a:pos x="T4" y="T5"/>
                  </a:cxn>
                </a:cxnLst>
                <a:rect l="T9" t="T10" r="T11" b="T12"/>
                <a:pathLst>
                  <a:path w="68" h="19">
                    <a:moveTo>
                      <a:pt x="68" y="0"/>
                    </a:moveTo>
                    <a:cubicBezTo>
                      <a:pt x="51" y="6"/>
                      <a:pt x="38" y="14"/>
                      <a:pt x="22" y="19"/>
                    </a:cubicBezTo>
                    <a:cubicBezTo>
                      <a:pt x="1" y="12"/>
                      <a:pt x="6" y="19"/>
                      <a:pt x="0" y="7"/>
                    </a:cubicBezTo>
                  </a:path>
                </a:pathLst>
              </a:custGeom>
              <a:noFill/>
              <a:ln w="3" cap="rnd">
                <a:solidFill>
                  <a:srgbClr val="000000"/>
                </a:solidFill>
                <a:prstDash val="solid"/>
                <a:round/>
                <a:headEnd/>
                <a:tailEnd/>
              </a:ln>
            </p:spPr>
            <p:txBody>
              <a:bodyPr/>
              <a:lstStyle/>
              <a:p>
                <a:endParaRPr lang="en-US"/>
              </a:p>
            </p:txBody>
          </p:sp>
          <p:sp>
            <p:nvSpPr>
              <p:cNvPr id="162" name="Freeform 171">
                <a:extLst>
                  <a:ext uri="{FF2B5EF4-FFF2-40B4-BE49-F238E27FC236}">
                    <a16:creationId xmlns:a16="http://schemas.microsoft.com/office/drawing/2014/main" id="{C27BFDF4-66AC-4ADA-920C-24807F63F5D1}"/>
                  </a:ext>
                </a:extLst>
              </p:cNvPr>
              <p:cNvSpPr>
                <a:spLocks/>
              </p:cNvSpPr>
              <p:nvPr/>
            </p:nvSpPr>
            <p:spPr bwMode="auto">
              <a:xfrm>
                <a:off x="1323" y="2892"/>
                <a:ext cx="40" cy="38"/>
              </a:xfrm>
              <a:custGeom>
                <a:avLst/>
                <a:gdLst>
                  <a:gd name="T0" fmla="*/ 40 w 40"/>
                  <a:gd name="T1" fmla="*/ 0 h 38"/>
                  <a:gd name="T2" fmla="*/ 16 w 40"/>
                  <a:gd name="T3" fmla="*/ 15 h 38"/>
                  <a:gd name="T4" fmla="*/ 0 w 40"/>
                  <a:gd name="T5" fmla="*/ 28 h 38"/>
                  <a:gd name="T6" fmla="*/ 0 60000 65536"/>
                  <a:gd name="T7" fmla="*/ 0 60000 65536"/>
                  <a:gd name="T8" fmla="*/ 0 60000 65536"/>
                  <a:gd name="T9" fmla="*/ 0 w 40"/>
                  <a:gd name="T10" fmla="*/ 0 h 38"/>
                  <a:gd name="T11" fmla="*/ 40 w 40"/>
                  <a:gd name="T12" fmla="*/ 38 h 38"/>
                </a:gdLst>
                <a:ahLst/>
                <a:cxnLst>
                  <a:cxn ang="T6">
                    <a:pos x="T0" y="T1"/>
                  </a:cxn>
                  <a:cxn ang="T7">
                    <a:pos x="T2" y="T3"/>
                  </a:cxn>
                  <a:cxn ang="T8">
                    <a:pos x="T4" y="T5"/>
                  </a:cxn>
                </a:cxnLst>
                <a:rect l="T9" t="T10" r="T11" b="T12"/>
                <a:pathLst>
                  <a:path w="40" h="38">
                    <a:moveTo>
                      <a:pt x="40" y="0"/>
                    </a:moveTo>
                    <a:cubicBezTo>
                      <a:pt x="18" y="7"/>
                      <a:pt x="25" y="0"/>
                      <a:pt x="16" y="15"/>
                    </a:cubicBezTo>
                    <a:cubicBezTo>
                      <a:pt x="14" y="23"/>
                      <a:pt x="11" y="38"/>
                      <a:pt x="0" y="28"/>
                    </a:cubicBezTo>
                  </a:path>
                </a:pathLst>
              </a:custGeom>
              <a:noFill/>
              <a:ln w="3" cap="rnd">
                <a:solidFill>
                  <a:srgbClr val="000000"/>
                </a:solidFill>
                <a:prstDash val="solid"/>
                <a:round/>
                <a:headEnd/>
                <a:tailEnd/>
              </a:ln>
            </p:spPr>
            <p:txBody>
              <a:bodyPr/>
              <a:lstStyle/>
              <a:p>
                <a:endParaRPr lang="en-US"/>
              </a:p>
            </p:txBody>
          </p:sp>
          <p:sp>
            <p:nvSpPr>
              <p:cNvPr id="163" name="Freeform 172">
                <a:extLst>
                  <a:ext uri="{FF2B5EF4-FFF2-40B4-BE49-F238E27FC236}">
                    <a16:creationId xmlns:a16="http://schemas.microsoft.com/office/drawing/2014/main" id="{64AD2612-4042-4288-8B09-DAEE21CC6A9D}"/>
                  </a:ext>
                </a:extLst>
              </p:cNvPr>
              <p:cNvSpPr>
                <a:spLocks/>
              </p:cNvSpPr>
              <p:nvPr/>
            </p:nvSpPr>
            <p:spPr bwMode="auto">
              <a:xfrm>
                <a:off x="1348" y="2883"/>
                <a:ext cx="37" cy="55"/>
              </a:xfrm>
              <a:custGeom>
                <a:avLst/>
                <a:gdLst>
                  <a:gd name="T0" fmla="*/ 31 w 37"/>
                  <a:gd name="T1" fmla="*/ 0 h 55"/>
                  <a:gd name="T2" fmla="*/ 31 w 37"/>
                  <a:gd name="T3" fmla="*/ 43 h 55"/>
                  <a:gd name="T4" fmla="*/ 0 w 37"/>
                  <a:gd name="T5" fmla="*/ 55 h 55"/>
                  <a:gd name="T6" fmla="*/ 0 60000 65536"/>
                  <a:gd name="T7" fmla="*/ 0 60000 65536"/>
                  <a:gd name="T8" fmla="*/ 0 60000 65536"/>
                  <a:gd name="T9" fmla="*/ 0 w 37"/>
                  <a:gd name="T10" fmla="*/ 0 h 55"/>
                  <a:gd name="T11" fmla="*/ 37 w 37"/>
                  <a:gd name="T12" fmla="*/ 55 h 55"/>
                </a:gdLst>
                <a:ahLst/>
                <a:cxnLst>
                  <a:cxn ang="T6">
                    <a:pos x="T0" y="T1"/>
                  </a:cxn>
                  <a:cxn ang="T7">
                    <a:pos x="T2" y="T3"/>
                  </a:cxn>
                  <a:cxn ang="T8">
                    <a:pos x="T4" y="T5"/>
                  </a:cxn>
                </a:cxnLst>
                <a:rect l="T9" t="T10" r="T11" b="T12"/>
                <a:pathLst>
                  <a:path w="37" h="55">
                    <a:moveTo>
                      <a:pt x="31" y="0"/>
                    </a:moveTo>
                    <a:cubicBezTo>
                      <a:pt x="32" y="9"/>
                      <a:pt x="37" y="37"/>
                      <a:pt x="31" y="43"/>
                    </a:cubicBezTo>
                    <a:cubicBezTo>
                      <a:pt x="18" y="53"/>
                      <a:pt x="7" y="40"/>
                      <a:pt x="0" y="55"/>
                    </a:cubicBezTo>
                  </a:path>
                </a:pathLst>
              </a:custGeom>
              <a:noFill/>
              <a:ln w="3" cap="rnd">
                <a:solidFill>
                  <a:srgbClr val="000000"/>
                </a:solidFill>
                <a:prstDash val="solid"/>
                <a:round/>
                <a:headEnd/>
                <a:tailEnd/>
              </a:ln>
            </p:spPr>
            <p:txBody>
              <a:bodyPr/>
              <a:lstStyle/>
              <a:p>
                <a:endParaRPr lang="en-US"/>
              </a:p>
            </p:txBody>
          </p:sp>
          <p:sp>
            <p:nvSpPr>
              <p:cNvPr id="164" name="Freeform 173">
                <a:extLst>
                  <a:ext uri="{FF2B5EF4-FFF2-40B4-BE49-F238E27FC236}">
                    <a16:creationId xmlns:a16="http://schemas.microsoft.com/office/drawing/2014/main" id="{DF281C98-A2DD-4A72-80FD-B8A92FEB273B}"/>
                  </a:ext>
                </a:extLst>
              </p:cNvPr>
              <p:cNvSpPr>
                <a:spLocks/>
              </p:cNvSpPr>
              <p:nvPr/>
            </p:nvSpPr>
            <p:spPr bwMode="auto">
              <a:xfrm>
                <a:off x="1385" y="2895"/>
                <a:ext cx="38" cy="49"/>
              </a:xfrm>
              <a:custGeom>
                <a:avLst/>
                <a:gdLst>
                  <a:gd name="T0" fmla="*/ 37 w 38"/>
                  <a:gd name="T1" fmla="*/ 0 h 49"/>
                  <a:gd name="T2" fmla="*/ 30 w 38"/>
                  <a:gd name="T3" fmla="*/ 9 h 49"/>
                  <a:gd name="T4" fmla="*/ 30 w 38"/>
                  <a:gd name="T5" fmla="*/ 40 h 49"/>
                  <a:gd name="T6" fmla="*/ 12 w 38"/>
                  <a:gd name="T7" fmla="*/ 46 h 49"/>
                  <a:gd name="T8" fmla="*/ 0 w 38"/>
                  <a:gd name="T9" fmla="*/ 49 h 49"/>
                  <a:gd name="T10" fmla="*/ 0 60000 65536"/>
                  <a:gd name="T11" fmla="*/ 0 60000 65536"/>
                  <a:gd name="T12" fmla="*/ 0 60000 65536"/>
                  <a:gd name="T13" fmla="*/ 0 60000 65536"/>
                  <a:gd name="T14" fmla="*/ 0 60000 65536"/>
                  <a:gd name="T15" fmla="*/ 0 w 38"/>
                  <a:gd name="T16" fmla="*/ 0 h 49"/>
                  <a:gd name="T17" fmla="*/ 38 w 38"/>
                  <a:gd name="T18" fmla="*/ 49 h 49"/>
                </a:gdLst>
                <a:ahLst/>
                <a:cxnLst>
                  <a:cxn ang="T10">
                    <a:pos x="T0" y="T1"/>
                  </a:cxn>
                  <a:cxn ang="T11">
                    <a:pos x="T2" y="T3"/>
                  </a:cxn>
                  <a:cxn ang="T12">
                    <a:pos x="T4" y="T5"/>
                  </a:cxn>
                  <a:cxn ang="T13">
                    <a:pos x="T6" y="T7"/>
                  </a:cxn>
                  <a:cxn ang="T14">
                    <a:pos x="T8" y="T9"/>
                  </a:cxn>
                </a:cxnLst>
                <a:rect l="T15" t="T16" r="T17" b="T18"/>
                <a:pathLst>
                  <a:path w="38" h="49">
                    <a:moveTo>
                      <a:pt x="37" y="0"/>
                    </a:moveTo>
                    <a:cubicBezTo>
                      <a:pt x="35" y="3"/>
                      <a:pt x="31" y="6"/>
                      <a:pt x="30" y="9"/>
                    </a:cubicBezTo>
                    <a:cubicBezTo>
                      <a:pt x="30" y="14"/>
                      <a:pt x="38" y="34"/>
                      <a:pt x="30" y="40"/>
                    </a:cubicBezTo>
                    <a:cubicBezTo>
                      <a:pt x="25" y="44"/>
                      <a:pt x="18" y="44"/>
                      <a:pt x="12" y="46"/>
                    </a:cubicBezTo>
                    <a:cubicBezTo>
                      <a:pt x="8" y="48"/>
                      <a:pt x="0" y="49"/>
                      <a:pt x="0" y="49"/>
                    </a:cubicBezTo>
                  </a:path>
                </a:pathLst>
              </a:custGeom>
              <a:noFill/>
              <a:ln w="3" cap="rnd">
                <a:solidFill>
                  <a:srgbClr val="000000"/>
                </a:solidFill>
                <a:prstDash val="solid"/>
                <a:round/>
                <a:headEnd/>
                <a:tailEnd/>
              </a:ln>
            </p:spPr>
            <p:txBody>
              <a:bodyPr/>
              <a:lstStyle/>
              <a:p>
                <a:endParaRPr lang="en-US"/>
              </a:p>
            </p:txBody>
          </p:sp>
          <p:sp>
            <p:nvSpPr>
              <p:cNvPr id="165" name="Freeform 174">
                <a:extLst>
                  <a:ext uri="{FF2B5EF4-FFF2-40B4-BE49-F238E27FC236}">
                    <a16:creationId xmlns:a16="http://schemas.microsoft.com/office/drawing/2014/main" id="{A584B263-BB51-481F-9E7F-A28B51740776}"/>
                  </a:ext>
                </a:extLst>
              </p:cNvPr>
              <p:cNvSpPr>
                <a:spLocks/>
              </p:cNvSpPr>
              <p:nvPr/>
            </p:nvSpPr>
            <p:spPr bwMode="auto">
              <a:xfrm>
                <a:off x="1438" y="2883"/>
                <a:ext cx="20" cy="52"/>
              </a:xfrm>
              <a:custGeom>
                <a:avLst/>
                <a:gdLst>
                  <a:gd name="T0" fmla="*/ 5 w 20"/>
                  <a:gd name="T1" fmla="*/ 0 h 52"/>
                  <a:gd name="T2" fmla="*/ 2 w 20"/>
                  <a:gd name="T3" fmla="*/ 37 h 52"/>
                  <a:gd name="T4" fmla="*/ 20 w 20"/>
                  <a:gd name="T5" fmla="*/ 52 h 52"/>
                  <a:gd name="T6" fmla="*/ 0 60000 65536"/>
                  <a:gd name="T7" fmla="*/ 0 60000 65536"/>
                  <a:gd name="T8" fmla="*/ 0 60000 65536"/>
                  <a:gd name="T9" fmla="*/ 0 w 20"/>
                  <a:gd name="T10" fmla="*/ 0 h 52"/>
                  <a:gd name="T11" fmla="*/ 20 w 20"/>
                  <a:gd name="T12" fmla="*/ 52 h 52"/>
                </a:gdLst>
                <a:ahLst/>
                <a:cxnLst>
                  <a:cxn ang="T6">
                    <a:pos x="T0" y="T1"/>
                  </a:cxn>
                  <a:cxn ang="T7">
                    <a:pos x="T2" y="T3"/>
                  </a:cxn>
                  <a:cxn ang="T8">
                    <a:pos x="T4" y="T5"/>
                  </a:cxn>
                </a:cxnLst>
                <a:rect l="T9" t="T10" r="T11" b="T12"/>
                <a:pathLst>
                  <a:path w="20" h="52">
                    <a:moveTo>
                      <a:pt x="5" y="0"/>
                    </a:moveTo>
                    <a:cubicBezTo>
                      <a:pt x="4" y="12"/>
                      <a:pt x="0" y="24"/>
                      <a:pt x="2" y="37"/>
                    </a:cubicBezTo>
                    <a:cubicBezTo>
                      <a:pt x="4" y="49"/>
                      <a:pt x="20" y="38"/>
                      <a:pt x="20" y="52"/>
                    </a:cubicBezTo>
                  </a:path>
                </a:pathLst>
              </a:custGeom>
              <a:noFill/>
              <a:ln w="3" cap="rnd">
                <a:solidFill>
                  <a:srgbClr val="000000"/>
                </a:solidFill>
                <a:prstDash val="solid"/>
                <a:round/>
                <a:headEnd/>
                <a:tailEnd/>
              </a:ln>
            </p:spPr>
            <p:txBody>
              <a:bodyPr/>
              <a:lstStyle/>
              <a:p>
                <a:endParaRPr lang="en-US"/>
              </a:p>
            </p:txBody>
          </p:sp>
        </p:grpSp>
        <p:grpSp>
          <p:nvGrpSpPr>
            <p:cNvPr id="24" name="Group 202">
              <a:extLst>
                <a:ext uri="{FF2B5EF4-FFF2-40B4-BE49-F238E27FC236}">
                  <a16:creationId xmlns:a16="http://schemas.microsoft.com/office/drawing/2014/main" id="{7720F4AF-AA41-405D-89A5-1686EBEBD41F}"/>
                </a:ext>
              </a:extLst>
            </p:cNvPr>
            <p:cNvGrpSpPr>
              <a:grpSpLocks/>
            </p:cNvGrpSpPr>
            <p:nvPr/>
          </p:nvGrpSpPr>
          <p:grpSpPr bwMode="auto">
            <a:xfrm>
              <a:off x="2813314" y="3227536"/>
              <a:ext cx="283994" cy="217770"/>
              <a:chOff x="1468" y="2622"/>
              <a:chExt cx="208" cy="170"/>
            </a:xfrm>
          </p:grpSpPr>
          <p:grpSp>
            <p:nvGrpSpPr>
              <p:cNvPr id="120" name="Group 179">
                <a:extLst>
                  <a:ext uri="{FF2B5EF4-FFF2-40B4-BE49-F238E27FC236}">
                    <a16:creationId xmlns:a16="http://schemas.microsoft.com/office/drawing/2014/main" id="{F0C8BF5C-4A8B-4055-9EE3-E547892E2FD1}"/>
                  </a:ext>
                </a:extLst>
              </p:cNvPr>
              <p:cNvGrpSpPr>
                <a:grpSpLocks/>
              </p:cNvGrpSpPr>
              <p:nvPr/>
            </p:nvGrpSpPr>
            <p:grpSpPr bwMode="auto">
              <a:xfrm>
                <a:off x="1531" y="2679"/>
                <a:ext cx="145" cy="74"/>
                <a:chOff x="1531" y="2679"/>
                <a:chExt cx="145" cy="74"/>
              </a:xfrm>
            </p:grpSpPr>
            <p:pic>
              <p:nvPicPr>
                <p:cNvPr id="143" name="Picture 176">
                  <a:extLst>
                    <a:ext uri="{FF2B5EF4-FFF2-40B4-BE49-F238E27FC236}">
                      <a16:creationId xmlns:a16="http://schemas.microsoft.com/office/drawing/2014/main" id="{81E95F00-3F84-4EE2-9501-094891376019}"/>
                    </a:ext>
                  </a:extLst>
                </p:cNvPr>
                <p:cNvPicPr>
                  <a:picLocks noChangeAspect="1" noChangeArrowheads="1"/>
                </p:cNvPicPr>
                <p:nvPr/>
              </p:nvPicPr>
              <p:blipFill>
                <a:blip r:embed="rId4"/>
                <a:srcRect/>
                <a:stretch>
                  <a:fillRect/>
                </a:stretch>
              </p:blipFill>
              <p:spPr bwMode="auto">
                <a:xfrm>
                  <a:off x="1531" y="2679"/>
                  <a:ext cx="145" cy="74"/>
                </a:xfrm>
                <a:prstGeom prst="rect">
                  <a:avLst/>
                </a:prstGeom>
                <a:noFill/>
                <a:ln w="9525">
                  <a:noFill/>
                  <a:miter lim="800000"/>
                  <a:headEnd/>
                  <a:tailEnd/>
                </a:ln>
              </p:spPr>
            </p:pic>
            <p:pic>
              <p:nvPicPr>
                <p:cNvPr id="144" name="Picture 177">
                  <a:extLst>
                    <a:ext uri="{FF2B5EF4-FFF2-40B4-BE49-F238E27FC236}">
                      <a16:creationId xmlns:a16="http://schemas.microsoft.com/office/drawing/2014/main" id="{D6789EAA-27FD-4BC9-9C77-A4B55A951BA1}"/>
                    </a:ext>
                  </a:extLst>
                </p:cNvPr>
                <p:cNvPicPr>
                  <a:picLocks noChangeAspect="1" noChangeArrowheads="1"/>
                </p:cNvPicPr>
                <p:nvPr/>
              </p:nvPicPr>
              <p:blipFill>
                <a:blip r:embed="rId5"/>
                <a:srcRect/>
                <a:stretch>
                  <a:fillRect/>
                </a:stretch>
              </p:blipFill>
              <p:spPr bwMode="auto">
                <a:xfrm>
                  <a:off x="1531" y="2679"/>
                  <a:ext cx="145" cy="74"/>
                </a:xfrm>
                <a:prstGeom prst="rect">
                  <a:avLst/>
                </a:prstGeom>
                <a:noFill/>
                <a:ln w="9525">
                  <a:noFill/>
                  <a:miter lim="800000"/>
                  <a:headEnd/>
                  <a:tailEnd/>
                </a:ln>
              </p:spPr>
            </p:pic>
            <p:sp>
              <p:nvSpPr>
                <p:cNvPr id="145" name="Oval 178">
                  <a:extLst>
                    <a:ext uri="{FF2B5EF4-FFF2-40B4-BE49-F238E27FC236}">
                      <a16:creationId xmlns:a16="http://schemas.microsoft.com/office/drawing/2014/main" id="{8F217DF3-80D4-410B-8563-798C6562E233}"/>
                    </a:ext>
                  </a:extLst>
                </p:cNvPr>
                <p:cNvSpPr>
                  <a:spLocks noChangeArrowheads="1"/>
                </p:cNvSpPr>
                <p:nvPr/>
              </p:nvSpPr>
              <p:spPr bwMode="auto">
                <a:xfrm>
                  <a:off x="1533" y="2679"/>
                  <a:ext cx="140" cy="70"/>
                </a:xfrm>
                <a:prstGeom prst="ellipse">
                  <a:avLst/>
                </a:prstGeom>
                <a:noFill/>
                <a:ln w="3" cap="rnd">
                  <a:solidFill>
                    <a:srgbClr val="000000"/>
                  </a:solidFill>
                  <a:round/>
                  <a:headEnd/>
                  <a:tailEnd/>
                </a:ln>
              </p:spPr>
              <p:txBody>
                <a:bodyPr/>
                <a:lstStyle/>
                <a:p>
                  <a:endParaRPr lang="en-US"/>
                </a:p>
              </p:txBody>
            </p:sp>
          </p:grpSp>
          <p:sp>
            <p:nvSpPr>
              <p:cNvPr id="121" name="Freeform 180">
                <a:extLst>
                  <a:ext uri="{FF2B5EF4-FFF2-40B4-BE49-F238E27FC236}">
                    <a16:creationId xmlns:a16="http://schemas.microsoft.com/office/drawing/2014/main" id="{A5740450-F76C-4D8D-B985-FBA409A54753}"/>
                  </a:ext>
                </a:extLst>
              </p:cNvPr>
              <p:cNvSpPr>
                <a:spLocks/>
              </p:cNvSpPr>
              <p:nvPr/>
            </p:nvSpPr>
            <p:spPr bwMode="auto">
              <a:xfrm>
                <a:off x="1499" y="2659"/>
                <a:ext cx="43" cy="31"/>
              </a:xfrm>
              <a:custGeom>
                <a:avLst/>
                <a:gdLst>
                  <a:gd name="T0" fmla="*/ 43 w 43"/>
                  <a:gd name="T1" fmla="*/ 31 h 31"/>
                  <a:gd name="T2" fmla="*/ 34 w 43"/>
                  <a:gd name="T3" fmla="*/ 28 h 31"/>
                  <a:gd name="T4" fmla="*/ 31 w 43"/>
                  <a:gd name="T5" fmla="*/ 18 h 31"/>
                  <a:gd name="T6" fmla="*/ 0 w 43"/>
                  <a:gd name="T7" fmla="*/ 0 h 31"/>
                  <a:gd name="T8" fmla="*/ 0 60000 65536"/>
                  <a:gd name="T9" fmla="*/ 0 60000 65536"/>
                  <a:gd name="T10" fmla="*/ 0 60000 65536"/>
                  <a:gd name="T11" fmla="*/ 0 60000 65536"/>
                  <a:gd name="T12" fmla="*/ 0 w 43"/>
                  <a:gd name="T13" fmla="*/ 0 h 31"/>
                  <a:gd name="T14" fmla="*/ 43 w 43"/>
                  <a:gd name="T15" fmla="*/ 31 h 31"/>
                </a:gdLst>
                <a:ahLst/>
                <a:cxnLst>
                  <a:cxn ang="T8">
                    <a:pos x="T0" y="T1"/>
                  </a:cxn>
                  <a:cxn ang="T9">
                    <a:pos x="T2" y="T3"/>
                  </a:cxn>
                  <a:cxn ang="T10">
                    <a:pos x="T4" y="T5"/>
                  </a:cxn>
                  <a:cxn ang="T11">
                    <a:pos x="T6" y="T7"/>
                  </a:cxn>
                </a:cxnLst>
                <a:rect l="T12" t="T13" r="T14" b="T15"/>
                <a:pathLst>
                  <a:path w="43" h="31">
                    <a:moveTo>
                      <a:pt x="43" y="31"/>
                    </a:moveTo>
                    <a:cubicBezTo>
                      <a:pt x="40" y="30"/>
                      <a:pt x="36" y="30"/>
                      <a:pt x="34" y="28"/>
                    </a:cubicBezTo>
                    <a:cubicBezTo>
                      <a:pt x="32" y="26"/>
                      <a:pt x="33" y="21"/>
                      <a:pt x="31" y="18"/>
                    </a:cubicBezTo>
                    <a:cubicBezTo>
                      <a:pt x="26" y="12"/>
                      <a:pt x="8" y="0"/>
                      <a:pt x="0" y="0"/>
                    </a:cubicBezTo>
                  </a:path>
                </a:pathLst>
              </a:custGeom>
              <a:noFill/>
              <a:ln w="3" cap="rnd">
                <a:solidFill>
                  <a:srgbClr val="000000"/>
                </a:solidFill>
                <a:prstDash val="solid"/>
                <a:round/>
                <a:headEnd/>
                <a:tailEnd/>
              </a:ln>
            </p:spPr>
            <p:txBody>
              <a:bodyPr/>
              <a:lstStyle/>
              <a:p>
                <a:endParaRPr lang="en-US"/>
              </a:p>
            </p:txBody>
          </p:sp>
          <p:sp>
            <p:nvSpPr>
              <p:cNvPr id="122" name="Freeform 181">
                <a:extLst>
                  <a:ext uri="{FF2B5EF4-FFF2-40B4-BE49-F238E27FC236}">
                    <a16:creationId xmlns:a16="http://schemas.microsoft.com/office/drawing/2014/main" id="{2993F8AB-3C79-4032-9C4A-88A4DAFA4559}"/>
                  </a:ext>
                </a:extLst>
              </p:cNvPr>
              <p:cNvSpPr>
                <a:spLocks/>
              </p:cNvSpPr>
              <p:nvPr/>
            </p:nvSpPr>
            <p:spPr bwMode="auto">
              <a:xfrm>
                <a:off x="1549" y="2653"/>
                <a:ext cx="18" cy="43"/>
              </a:xfrm>
              <a:custGeom>
                <a:avLst/>
                <a:gdLst>
                  <a:gd name="T0" fmla="*/ 12 w 18"/>
                  <a:gd name="T1" fmla="*/ 43 h 43"/>
                  <a:gd name="T2" fmla="*/ 18 w 18"/>
                  <a:gd name="T3" fmla="*/ 6 h 43"/>
                  <a:gd name="T4" fmla="*/ 8 w 18"/>
                  <a:gd name="T5" fmla="*/ 0 h 43"/>
                  <a:gd name="T6" fmla="*/ 0 60000 65536"/>
                  <a:gd name="T7" fmla="*/ 0 60000 65536"/>
                  <a:gd name="T8" fmla="*/ 0 60000 65536"/>
                  <a:gd name="T9" fmla="*/ 0 w 18"/>
                  <a:gd name="T10" fmla="*/ 0 h 43"/>
                  <a:gd name="T11" fmla="*/ 18 w 18"/>
                  <a:gd name="T12" fmla="*/ 43 h 43"/>
                </a:gdLst>
                <a:ahLst/>
                <a:cxnLst>
                  <a:cxn ang="T6">
                    <a:pos x="T0" y="T1"/>
                  </a:cxn>
                  <a:cxn ang="T7">
                    <a:pos x="T2" y="T3"/>
                  </a:cxn>
                  <a:cxn ang="T8">
                    <a:pos x="T4" y="T5"/>
                  </a:cxn>
                </a:cxnLst>
                <a:rect l="T9" t="T10" r="T11" b="T12"/>
                <a:pathLst>
                  <a:path w="18" h="43">
                    <a:moveTo>
                      <a:pt x="12" y="43"/>
                    </a:moveTo>
                    <a:cubicBezTo>
                      <a:pt x="0" y="26"/>
                      <a:pt x="12" y="23"/>
                      <a:pt x="18" y="6"/>
                    </a:cubicBezTo>
                    <a:cubicBezTo>
                      <a:pt x="15" y="4"/>
                      <a:pt x="8" y="0"/>
                      <a:pt x="8" y="0"/>
                    </a:cubicBezTo>
                  </a:path>
                </a:pathLst>
              </a:custGeom>
              <a:noFill/>
              <a:ln w="3" cap="rnd">
                <a:solidFill>
                  <a:srgbClr val="000000"/>
                </a:solidFill>
                <a:prstDash val="solid"/>
                <a:round/>
                <a:headEnd/>
                <a:tailEnd/>
              </a:ln>
            </p:spPr>
            <p:txBody>
              <a:bodyPr/>
              <a:lstStyle/>
              <a:p>
                <a:endParaRPr lang="en-US"/>
              </a:p>
            </p:txBody>
          </p:sp>
          <p:sp>
            <p:nvSpPr>
              <p:cNvPr id="123" name="Freeform 182">
                <a:extLst>
                  <a:ext uri="{FF2B5EF4-FFF2-40B4-BE49-F238E27FC236}">
                    <a16:creationId xmlns:a16="http://schemas.microsoft.com/office/drawing/2014/main" id="{27629F91-ACEB-4AD4-9F5A-FE2F4247A6A5}"/>
                  </a:ext>
                </a:extLst>
              </p:cNvPr>
              <p:cNvSpPr>
                <a:spLocks/>
              </p:cNvSpPr>
              <p:nvPr/>
            </p:nvSpPr>
            <p:spPr bwMode="auto">
              <a:xfrm>
                <a:off x="1575" y="2622"/>
                <a:ext cx="35" cy="71"/>
              </a:xfrm>
              <a:custGeom>
                <a:avLst/>
                <a:gdLst>
                  <a:gd name="T0" fmla="*/ 16 w 35"/>
                  <a:gd name="T1" fmla="*/ 71 h 71"/>
                  <a:gd name="T2" fmla="*/ 35 w 35"/>
                  <a:gd name="T3" fmla="*/ 46 h 71"/>
                  <a:gd name="T4" fmla="*/ 32 w 35"/>
                  <a:gd name="T5" fmla="*/ 34 h 71"/>
                  <a:gd name="T6" fmla="*/ 13 w 35"/>
                  <a:gd name="T7" fmla="*/ 21 h 71"/>
                  <a:gd name="T8" fmla="*/ 1 w 35"/>
                  <a:gd name="T9" fmla="*/ 0 h 71"/>
                  <a:gd name="T10" fmla="*/ 0 60000 65536"/>
                  <a:gd name="T11" fmla="*/ 0 60000 65536"/>
                  <a:gd name="T12" fmla="*/ 0 60000 65536"/>
                  <a:gd name="T13" fmla="*/ 0 60000 65536"/>
                  <a:gd name="T14" fmla="*/ 0 60000 65536"/>
                  <a:gd name="T15" fmla="*/ 0 w 35"/>
                  <a:gd name="T16" fmla="*/ 0 h 71"/>
                  <a:gd name="T17" fmla="*/ 35 w 35"/>
                  <a:gd name="T18" fmla="*/ 71 h 71"/>
                </a:gdLst>
                <a:ahLst/>
                <a:cxnLst>
                  <a:cxn ang="T10">
                    <a:pos x="T0" y="T1"/>
                  </a:cxn>
                  <a:cxn ang="T11">
                    <a:pos x="T2" y="T3"/>
                  </a:cxn>
                  <a:cxn ang="T12">
                    <a:pos x="T4" y="T5"/>
                  </a:cxn>
                  <a:cxn ang="T13">
                    <a:pos x="T6" y="T7"/>
                  </a:cxn>
                  <a:cxn ang="T14">
                    <a:pos x="T8" y="T9"/>
                  </a:cxn>
                </a:cxnLst>
                <a:rect l="T15" t="T16" r="T17" b="T18"/>
                <a:pathLst>
                  <a:path w="35" h="71">
                    <a:moveTo>
                      <a:pt x="16" y="71"/>
                    </a:moveTo>
                    <a:cubicBezTo>
                      <a:pt x="20" y="59"/>
                      <a:pt x="28" y="57"/>
                      <a:pt x="35" y="46"/>
                    </a:cubicBezTo>
                    <a:cubicBezTo>
                      <a:pt x="34" y="42"/>
                      <a:pt x="34" y="37"/>
                      <a:pt x="32" y="34"/>
                    </a:cubicBezTo>
                    <a:cubicBezTo>
                      <a:pt x="27" y="28"/>
                      <a:pt x="13" y="21"/>
                      <a:pt x="13" y="21"/>
                    </a:cubicBezTo>
                    <a:cubicBezTo>
                      <a:pt x="0" y="2"/>
                      <a:pt x="1" y="10"/>
                      <a:pt x="1" y="0"/>
                    </a:cubicBezTo>
                  </a:path>
                </a:pathLst>
              </a:custGeom>
              <a:noFill/>
              <a:ln w="3" cap="rnd">
                <a:solidFill>
                  <a:srgbClr val="000000"/>
                </a:solidFill>
                <a:prstDash val="solid"/>
                <a:round/>
                <a:headEnd/>
                <a:tailEnd/>
              </a:ln>
            </p:spPr>
            <p:txBody>
              <a:bodyPr/>
              <a:lstStyle/>
              <a:p>
                <a:endParaRPr lang="en-US"/>
              </a:p>
            </p:txBody>
          </p:sp>
          <p:sp>
            <p:nvSpPr>
              <p:cNvPr id="124" name="Freeform 183">
                <a:extLst>
                  <a:ext uri="{FF2B5EF4-FFF2-40B4-BE49-F238E27FC236}">
                    <a16:creationId xmlns:a16="http://schemas.microsoft.com/office/drawing/2014/main" id="{A36BFE70-E3BE-4356-A545-D07FB3546BD5}"/>
                  </a:ext>
                </a:extLst>
              </p:cNvPr>
              <p:cNvSpPr>
                <a:spLocks/>
              </p:cNvSpPr>
              <p:nvPr/>
            </p:nvSpPr>
            <p:spPr bwMode="auto">
              <a:xfrm>
                <a:off x="1628" y="2646"/>
                <a:ext cx="37" cy="44"/>
              </a:xfrm>
              <a:custGeom>
                <a:avLst/>
                <a:gdLst>
                  <a:gd name="T0" fmla="*/ 0 w 37"/>
                  <a:gd name="T1" fmla="*/ 44 h 44"/>
                  <a:gd name="T2" fmla="*/ 15 w 37"/>
                  <a:gd name="T3" fmla="*/ 25 h 44"/>
                  <a:gd name="T4" fmla="*/ 22 w 37"/>
                  <a:gd name="T5" fmla="*/ 4 h 44"/>
                  <a:gd name="T6" fmla="*/ 37 w 37"/>
                  <a:gd name="T7" fmla="*/ 0 h 44"/>
                  <a:gd name="T8" fmla="*/ 0 60000 65536"/>
                  <a:gd name="T9" fmla="*/ 0 60000 65536"/>
                  <a:gd name="T10" fmla="*/ 0 60000 65536"/>
                  <a:gd name="T11" fmla="*/ 0 60000 65536"/>
                  <a:gd name="T12" fmla="*/ 0 w 37"/>
                  <a:gd name="T13" fmla="*/ 0 h 44"/>
                  <a:gd name="T14" fmla="*/ 37 w 37"/>
                  <a:gd name="T15" fmla="*/ 44 h 44"/>
                </a:gdLst>
                <a:ahLst/>
                <a:cxnLst>
                  <a:cxn ang="T8">
                    <a:pos x="T0" y="T1"/>
                  </a:cxn>
                  <a:cxn ang="T9">
                    <a:pos x="T2" y="T3"/>
                  </a:cxn>
                  <a:cxn ang="T10">
                    <a:pos x="T4" y="T5"/>
                  </a:cxn>
                  <a:cxn ang="T11">
                    <a:pos x="T6" y="T7"/>
                  </a:cxn>
                </a:cxnLst>
                <a:rect l="T12" t="T13" r="T14" b="T15"/>
                <a:pathLst>
                  <a:path w="37" h="44">
                    <a:moveTo>
                      <a:pt x="0" y="44"/>
                    </a:moveTo>
                    <a:cubicBezTo>
                      <a:pt x="7" y="37"/>
                      <a:pt x="11" y="34"/>
                      <a:pt x="15" y="25"/>
                    </a:cubicBezTo>
                    <a:cubicBezTo>
                      <a:pt x="19" y="19"/>
                      <a:pt x="16" y="8"/>
                      <a:pt x="22" y="4"/>
                    </a:cubicBezTo>
                    <a:cubicBezTo>
                      <a:pt x="26" y="0"/>
                      <a:pt x="37" y="0"/>
                      <a:pt x="37" y="0"/>
                    </a:cubicBezTo>
                  </a:path>
                </a:pathLst>
              </a:custGeom>
              <a:noFill/>
              <a:ln w="3" cap="rnd">
                <a:solidFill>
                  <a:srgbClr val="000000"/>
                </a:solidFill>
                <a:prstDash val="solid"/>
                <a:round/>
                <a:headEnd/>
                <a:tailEnd/>
              </a:ln>
            </p:spPr>
            <p:txBody>
              <a:bodyPr/>
              <a:lstStyle/>
              <a:p>
                <a:endParaRPr lang="en-US"/>
              </a:p>
            </p:txBody>
          </p:sp>
          <p:sp>
            <p:nvSpPr>
              <p:cNvPr id="125" name="Freeform 184">
                <a:extLst>
                  <a:ext uri="{FF2B5EF4-FFF2-40B4-BE49-F238E27FC236}">
                    <a16:creationId xmlns:a16="http://schemas.microsoft.com/office/drawing/2014/main" id="{90D6FC41-58A3-47DB-A292-D3167F785837}"/>
                  </a:ext>
                </a:extLst>
              </p:cNvPr>
              <p:cNvSpPr>
                <a:spLocks/>
              </p:cNvSpPr>
              <p:nvPr/>
            </p:nvSpPr>
            <p:spPr bwMode="auto">
              <a:xfrm>
                <a:off x="1468" y="2721"/>
                <a:ext cx="68" cy="18"/>
              </a:xfrm>
              <a:custGeom>
                <a:avLst/>
                <a:gdLst>
                  <a:gd name="T0" fmla="*/ 68 w 68"/>
                  <a:gd name="T1" fmla="*/ 0 h 18"/>
                  <a:gd name="T2" fmla="*/ 22 w 68"/>
                  <a:gd name="T3" fmla="*/ 18 h 18"/>
                  <a:gd name="T4" fmla="*/ 0 w 68"/>
                  <a:gd name="T5" fmla="*/ 6 h 18"/>
                  <a:gd name="T6" fmla="*/ 0 60000 65536"/>
                  <a:gd name="T7" fmla="*/ 0 60000 65536"/>
                  <a:gd name="T8" fmla="*/ 0 60000 65536"/>
                  <a:gd name="T9" fmla="*/ 0 w 68"/>
                  <a:gd name="T10" fmla="*/ 0 h 18"/>
                  <a:gd name="T11" fmla="*/ 68 w 68"/>
                  <a:gd name="T12" fmla="*/ 18 h 18"/>
                </a:gdLst>
                <a:ahLst/>
                <a:cxnLst>
                  <a:cxn ang="T6">
                    <a:pos x="T0" y="T1"/>
                  </a:cxn>
                  <a:cxn ang="T7">
                    <a:pos x="T2" y="T3"/>
                  </a:cxn>
                  <a:cxn ang="T8">
                    <a:pos x="T4" y="T5"/>
                  </a:cxn>
                </a:cxnLst>
                <a:rect l="T9" t="T10" r="T11" b="T12"/>
                <a:pathLst>
                  <a:path w="68" h="18">
                    <a:moveTo>
                      <a:pt x="68" y="0"/>
                    </a:moveTo>
                    <a:cubicBezTo>
                      <a:pt x="52" y="5"/>
                      <a:pt x="38" y="13"/>
                      <a:pt x="22" y="18"/>
                    </a:cubicBezTo>
                    <a:cubicBezTo>
                      <a:pt x="1" y="12"/>
                      <a:pt x="6" y="18"/>
                      <a:pt x="0" y="6"/>
                    </a:cubicBezTo>
                  </a:path>
                </a:pathLst>
              </a:custGeom>
              <a:noFill/>
              <a:ln w="3" cap="rnd">
                <a:solidFill>
                  <a:srgbClr val="000000"/>
                </a:solidFill>
                <a:prstDash val="solid"/>
                <a:round/>
                <a:headEnd/>
                <a:tailEnd/>
              </a:ln>
            </p:spPr>
            <p:txBody>
              <a:bodyPr/>
              <a:lstStyle/>
              <a:p>
                <a:endParaRPr lang="en-US"/>
              </a:p>
            </p:txBody>
          </p:sp>
          <p:sp>
            <p:nvSpPr>
              <p:cNvPr id="126" name="Freeform 185">
                <a:extLst>
                  <a:ext uri="{FF2B5EF4-FFF2-40B4-BE49-F238E27FC236}">
                    <a16:creationId xmlns:a16="http://schemas.microsoft.com/office/drawing/2014/main" id="{ED1BC10D-2087-4692-BF86-48BA10809613}"/>
                  </a:ext>
                </a:extLst>
              </p:cNvPr>
              <p:cNvSpPr>
                <a:spLocks/>
              </p:cNvSpPr>
              <p:nvPr/>
            </p:nvSpPr>
            <p:spPr bwMode="auto">
              <a:xfrm>
                <a:off x="1514" y="2739"/>
                <a:ext cx="40" cy="38"/>
              </a:xfrm>
              <a:custGeom>
                <a:avLst/>
                <a:gdLst>
                  <a:gd name="T0" fmla="*/ 40 w 40"/>
                  <a:gd name="T1" fmla="*/ 0 h 38"/>
                  <a:gd name="T2" fmla="*/ 16 w 40"/>
                  <a:gd name="T3" fmla="*/ 16 h 38"/>
                  <a:gd name="T4" fmla="*/ 0 w 40"/>
                  <a:gd name="T5" fmla="*/ 28 h 38"/>
                  <a:gd name="T6" fmla="*/ 0 60000 65536"/>
                  <a:gd name="T7" fmla="*/ 0 60000 65536"/>
                  <a:gd name="T8" fmla="*/ 0 60000 65536"/>
                  <a:gd name="T9" fmla="*/ 0 w 40"/>
                  <a:gd name="T10" fmla="*/ 0 h 38"/>
                  <a:gd name="T11" fmla="*/ 40 w 40"/>
                  <a:gd name="T12" fmla="*/ 38 h 38"/>
                </a:gdLst>
                <a:ahLst/>
                <a:cxnLst>
                  <a:cxn ang="T6">
                    <a:pos x="T0" y="T1"/>
                  </a:cxn>
                  <a:cxn ang="T7">
                    <a:pos x="T2" y="T3"/>
                  </a:cxn>
                  <a:cxn ang="T8">
                    <a:pos x="T4" y="T5"/>
                  </a:cxn>
                </a:cxnLst>
                <a:rect l="T9" t="T10" r="T11" b="T12"/>
                <a:pathLst>
                  <a:path w="40" h="38">
                    <a:moveTo>
                      <a:pt x="40" y="0"/>
                    </a:moveTo>
                    <a:cubicBezTo>
                      <a:pt x="18" y="8"/>
                      <a:pt x="26" y="1"/>
                      <a:pt x="16" y="16"/>
                    </a:cubicBezTo>
                    <a:cubicBezTo>
                      <a:pt x="14" y="23"/>
                      <a:pt x="11" y="38"/>
                      <a:pt x="0" y="28"/>
                    </a:cubicBezTo>
                  </a:path>
                </a:pathLst>
              </a:custGeom>
              <a:noFill/>
              <a:ln w="3" cap="rnd">
                <a:solidFill>
                  <a:srgbClr val="000000"/>
                </a:solidFill>
                <a:prstDash val="solid"/>
                <a:round/>
                <a:headEnd/>
                <a:tailEnd/>
              </a:ln>
            </p:spPr>
            <p:txBody>
              <a:bodyPr/>
              <a:lstStyle/>
              <a:p>
                <a:endParaRPr lang="en-US"/>
              </a:p>
            </p:txBody>
          </p:sp>
          <p:sp>
            <p:nvSpPr>
              <p:cNvPr id="127" name="Freeform 186">
                <a:extLst>
                  <a:ext uri="{FF2B5EF4-FFF2-40B4-BE49-F238E27FC236}">
                    <a16:creationId xmlns:a16="http://schemas.microsoft.com/office/drawing/2014/main" id="{199D9B97-132C-47C2-867D-DAFF0E3DAEB4}"/>
                  </a:ext>
                </a:extLst>
              </p:cNvPr>
              <p:cNvSpPr>
                <a:spLocks/>
              </p:cNvSpPr>
              <p:nvPr/>
            </p:nvSpPr>
            <p:spPr bwMode="auto">
              <a:xfrm>
                <a:off x="1539" y="2730"/>
                <a:ext cx="37" cy="56"/>
              </a:xfrm>
              <a:custGeom>
                <a:avLst/>
                <a:gdLst>
                  <a:gd name="T0" fmla="*/ 31 w 37"/>
                  <a:gd name="T1" fmla="*/ 0 h 56"/>
                  <a:gd name="T2" fmla="*/ 31 w 37"/>
                  <a:gd name="T3" fmla="*/ 43 h 56"/>
                  <a:gd name="T4" fmla="*/ 0 w 37"/>
                  <a:gd name="T5" fmla="*/ 56 h 56"/>
                  <a:gd name="T6" fmla="*/ 0 60000 65536"/>
                  <a:gd name="T7" fmla="*/ 0 60000 65536"/>
                  <a:gd name="T8" fmla="*/ 0 60000 65536"/>
                  <a:gd name="T9" fmla="*/ 0 w 37"/>
                  <a:gd name="T10" fmla="*/ 0 h 56"/>
                  <a:gd name="T11" fmla="*/ 37 w 37"/>
                  <a:gd name="T12" fmla="*/ 56 h 56"/>
                </a:gdLst>
                <a:ahLst/>
                <a:cxnLst>
                  <a:cxn ang="T6">
                    <a:pos x="T0" y="T1"/>
                  </a:cxn>
                  <a:cxn ang="T7">
                    <a:pos x="T2" y="T3"/>
                  </a:cxn>
                  <a:cxn ang="T8">
                    <a:pos x="T4" y="T5"/>
                  </a:cxn>
                </a:cxnLst>
                <a:rect l="T9" t="T10" r="T11" b="T12"/>
                <a:pathLst>
                  <a:path w="37" h="56">
                    <a:moveTo>
                      <a:pt x="31" y="0"/>
                    </a:moveTo>
                    <a:cubicBezTo>
                      <a:pt x="32" y="10"/>
                      <a:pt x="37" y="38"/>
                      <a:pt x="31" y="43"/>
                    </a:cubicBezTo>
                    <a:cubicBezTo>
                      <a:pt x="18" y="54"/>
                      <a:pt x="8" y="40"/>
                      <a:pt x="0" y="56"/>
                    </a:cubicBezTo>
                  </a:path>
                </a:pathLst>
              </a:custGeom>
              <a:noFill/>
              <a:ln w="3" cap="rnd">
                <a:solidFill>
                  <a:srgbClr val="000000"/>
                </a:solidFill>
                <a:prstDash val="solid"/>
                <a:round/>
                <a:headEnd/>
                <a:tailEnd/>
              </a:ln>
            </p:spPr>
            <p:txBody>
              <a:bodyPr/>
              <a:lstStyle/>
              <a:p>
                <a:endParaRPr lang="en-US"/>
              </a:p>
            </p:txBody>
          </p:sp>
          <p:sp>
            <p:nvSpPr>
              <p:cNvPr id="128" name="Freeform 187">
                <a:extLst>
                  <a:ext uri="{FF2B5EF4-FFF2-40B4-BE49-F238E27FC236}">
                    <a16:creationId xmlns:a16="http://schemas.microsoft.com/office/drawing/2014/main" id="{DC447A9D-12F2-4225-8385-75003EB3D43B}"/>
                  </a:ext>
                </a:extLst>
              </p:cNvPr>
              <p:cNvSpPr>
                <a:spLocks/>
              </p:cNvSpPr>
              <p:nvPr/>
            </p:nvSpPr>
            <p:spPr bwMode="auto">
              <a:xfrm>
                <a:off x="1576" y="2742"/>
                <a:ext cx="38" cy="50"/>
              </a:xfrm>
              <a:custGeom>
                <a:avLst/>
                <a:gdLst>
                  <a:gd name="T0" fmla="*/ 37 w 38"/>
                  <a:gd name="T1" fmla="*/ 0 h 50"/>
                  <a:gd name="T2" fmla="*/ 31 w 38"/>
                  <a:gd name="T3" fmla="*/ 10 h 50"/>
                  <a:gd name="T4" fmla="*/ 31 w 38"/>
                  <a:gd name="T5" fmla="*/ 40 h 50"/>
                  <a:gd name="T6" fmla="*/ 12 w 38"/>
                  <a:gd name="T7" fmla="*/ 47 h 50"/>
                  <a:gd name="T8" fmla="*/ 0 w 38"/>
                  <a:gd name="T9" fmla="*/ 5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37" y="0"/>
                    </a:moveTo>
                    <a:cubicBezTo>
                      <a:pt x="35" y="3"/>
                      <a:pt x="31" y="6"/>
                      <a:pt x="31" y="10"/>
                    </a:cubicBezTo>
                    <a:cubicBezTo>
                      <a:pt x="30" y="15"/>
                      <a:pt x="38" y="34"/>
                      <a:pt x="31" y="40"/>
                    </a:cubicBezTo>
                    <a:cubicBezTo>
                      <a:pt x="26" y="45"/>
                      <a:pt x="18" y="45"/>
                      <a:pt x="12" y="47"/>
                    </a:cubicBezTo>
                    <a:cubicBezTo>
                      <a:pt x="8" y="48"/>
                      <a:pt x="0" y="50"/>
                      <a:pt x="0" y="50"/>
                    </a:cubicBezTo>
                  </a:path>
                </a:pathLst>
              </a:custGeom>
              <a:noFill/>
              <a:ln w="3" cap="rnd">
                <a:solidFill>
                  <a:srgbClr val="000000"/>
                </a:solidFill>
                <a:prstDash val="solid"/>
                <a:round/>
                <a:headEnd/>
                <a:tailEnd/>
              </a:ln>
            </p:spPr>
            <p:txBody>
              <a:bodyPr/>
              <a:lstStyle/>
              <a:p>
                <a:endParaRPr lang="en-US"/>
              </a:p>
            </p:txBody>
          </p:sp>
          <p:sp>
            <p:nvSpPr>
              <p:cNvPr id="129" name="Freeform 188">
                <a:extLst>
                  <a:ext uri="{FF2B5EF4-FFF2-40B4-BE49-F238E27FC236}">
                    <a16:creationId xmlns:a16="http://schemas.microsoft.com/office/drawing/2014/main" id="{611FDC52-F349-476F-8571-D0EAB327DAB2}"/>
                  </a:ext>
                </a:extLst>
              </p:cNvPr>
              <p:cNvSpPr>
                <a:spLocks/>
              </p:cNvSpPr>
              <p:nvPr/>
            </p:nvSpPr>
            <p:spPr bwMode="auto">
              <a:xfrm>
                <a:off x="1630" y="2730"/>
                <a:ext cx="20" cy="52"/>
              </a:xfrm>
              <a:custGeom>
                <a:avLst/>
                <a:gdLst>
                  <a:gd name="T0" fmla="*/ 4 w 20"/>
                  <a:gd name="T1" fmla="*/ 0 h 52"/>
                  <a:gd name="T2" fmla="*/ 1 w 20"/>
                  <a:gd name="T3" fmla="*/ 37 h 52"/>
                  <a:gd name="T4" fmla="*/ 20 w 20"/>
                  <a:gd name="T5" fmla="*/ 52 h 52"/>
                  <a:gd name="T6" fmla="*/ 0 60000 65536"/>
                  <a:gd name="T7" fmla="*/ 0 60000 65536"/>
                  <a:gd name="T8" fmla="*/ 0 60000 65536"/>
                  <a:gd name="T9" fmla="*/ 0 w 20"/>
                  <a:gd name="T10" fmla="*/ 0 h 52"/>
                  <a:gd name="T11" fmla="*/ 20 w 20"/>
                  <a:gd name="T12" fmla="*/ 52 h 52"/>
                </a:gdLst>
                <a:ahLst/>
                <a:cxnLst>
                  <a:cxn ang="T6">
                    <a:pos x="T0" y="T1"/>
                  </a:cxn>
                  <a:cxn ang="T7">
                    <a:pos x="T2" y="T3"/>
                  </a:cxn>
                  <a:cxn ang="T8">
                    <a:pos x="T4" y="T5"/>
                  </a:cxn>
                </a:cxnLst>
                <a:rect l="T9" t="T10" r="T11" b="T12"/>
                <a:pathLst>
                  <a:path w="20" h="52">
                    <a:moveTo>
                      <a:pt x="4" y="0"/>
                    </a:moveTo>
                    <a:cubicBezTo>
                      <a:pt x="3" y="12"/>
                      <a:pt x="0" y="25"/>
                      <a:pt x="1" y="37"/>
                    </a:cubicBezTo>
                    <a:cubicBezTo>
                      <a:pt x="3" y="49"/>
                      <a:pt x="20" y="38"/>
                      <a:pt x="20" y="52"/>
                    </a:cubicBezTo>
                  </a:path>
                </a:pathLst>
              </a:custGeom>
              <a:noFill/>
              <a:ln w="3" cap="rnd">
                <a:solidFill>
                  <a:srgbClr val="000000"/>
                </a:solidFill>
                <a:prstDash val="solid"/>
                <a:round/>
                <a:headEnd/>
                <a:tailEnd/>
              </a:ln>
            </p:spPr>
            <p:txBody>
              <a:bodyPr/>
              <a:lstStyle/>
              <a:p>
                <a:endParaRPr lang="en-US"/>
              </a:p>
            </p:txBody>
          </p:sp>
          <p:grpSp>
            <p:nvGrpSpPr>
              <p:cNvPr id="130" name="Group 192">
                <a:extLst>
                  <a:ext uri="{FF2B5EF4-FFF2-40B4-BE49-F238E27FC236}">
                    <a16:creationId xmlns:a16="http://schemas.microsoft.com/office/drawing/2014/main" id="{0178575C-8E18-43BD-A40F-E423ED3B42E5}"/>
                  </a:ext>
                </a:extLst>
              </p:cNvPr>
              <p:cNvGrpSpPr>
                <a:grpSpLocks/>
              </p:cNvGrpSpPr>
              <p:nvPr/>
            </p:nvGrpSpPr>
            <p:grpSpPr bwMode="auto">
              <a:xfrm>
                <a:off x="1531" y="2679"/>
                <a:ext cx="145" cy="74"/>
                <a:chOff x="1531" y="2679"/>
                <a:chExt cx="145" cy="74"/>
              </a:xfrm>
            </p:grpSpPr>
            <p:pic>
              <p:nvPicPr>
                <p:cNvPr id="140" name="Picture 189">
                  <a:extLst>
                    <a:ext uri="{FF2B5EF4-FFF2-40B4-BE49-F238E27FC236}">
                      <a16:creationId xmlns:a16="http://schemas.microsoft.com/office/drawing/2014/main" id="{BE360F2C-FA18-4035-88EE-6E3D33A5C753}"/>
                    </a:ext>
                  </a:extLst>
                </p:cNvPr>
                <p:cNvPicPr>
                  <a:picLocks noChangeAspect="1" noChangeArrowheads="1"/>
                </p:cNvPicPr>
                <p:nvPr/>
              </p:nvPicPr>
              <p:blipFill>
                <a:blip r:embed="rId4"/>
                <a:srcRect/>
                <a:stretch>
                  <a:fillRect/>
                </a:stretch>
              </p:blipFill>
              <p:spPr bwMode="auto">
                <a:xfrm>
                  <a:off x="1531" y="2679"/>
                  <a:ext cx="145" cy="74"/>
                </a:xfrm>
                <a:prstGeom prst="rect">
                  <a:avLst/>
                </a:prstGeom>
                <a:noFill/>
                <a:ln w="9525">
                  <a:noFill/>
                  <a:miter lim="800000"/>
                  <a:headEnd/>
                  <a:tailEnd/>
                </a:ln>
              </p:spPr>
            </p:pic>
            <p:pic>
              <p:nvPicPr>
                <p:cNvPr id="141" name="Picture 190">
                  <a:extLst>
                    <a:ext uri="{FF2B5EF4-FFF2-40B4-BE49-F238E27FC236}">
                      <a16:creationId xmlns:a16="http://schemas.microsoft.com/office/drawing/2014/main" id="{DF34A620-E8F3-43A6-B3DE-2890AA75A7E3}"/>
                    </a:ext>
                  </a:extLst>
                </p:cNvPr>
                <p:cNvPicPr>
                  <a:picLocks noChangeAspect="1" noChangeArrowheads="1"/>
                </p:cNvPicPr>
                <p:nvPr/>
              </p:nvPicPr>
              <p:blipFill>
                <a:blip r:embed="rId5"/>
                <a:srcRect/>
                <a:stretch>
                  <a:fillRect/>
                </a:stretch>
              </p:blipFill>
              <p:spPr bwMode="auto">
                <a:xfrm>
                  <a:off x="1531" y="2679"/>
                  <a:ext cx="145" cy="74"/>
                </a:xfrm>
                <a:prstGeom prst="rect">
                  <a:avLst/>
                </a:prstGeom>
                <a:noFill/>
                <a:ln w="9525">
                  <a:noFill/>
                  <a:miter lim="800000"/>
                  <a:headEnd/>
                  <a:tailEnd/>
                </a:ln>
              </p:spPr>
            </p:pic>
            <p:sp>
              <p:nvSpPr>
                <p:cNvPr id="142" name="Oval 191">
                  <a:extLst>
                    <a:ext uri="{FF2B5EF4-FFF2-40B4-BE49-F238E27FC236}">
                      <a16:creationId xmlns:a16="http://schemas.microsoft.com/office/drawing/2014/main" id="{E6FC8572-F677-403B-B4C6-7B4E3D99A3B5}"/>
                    </a:ext>
                  </a:extLst>
                </p:cNvPr>
                <p:cNvSpPr>
                  <a:spLocks noChangeArrowheads="1"/>
                </p:cNvSpPr>
                <p:nvPr/>
              </p:nvSpPr>
              <p:spPr bwMode="auto">
                <a:xfrm>
                  <a:off x="1533" y="2679"/>
                  <a:ext cx="140" cy="70"/>
                </a:xfrm>
                <a:prstGeom prst="ellipse">
                  <a:avLst/>
                </a:prstGeom>
                <a:noFill/>
                <a:ln w="3" cap="rnd">
                  <a:solidFill>
                    <a:srgbClr val="000000"/>
                  </a:solidFill>
                  <a:round/>
                  <a:headEnd/>
                  <a:tailEnd/>
                </a:ln>
              </p:spPr>
              <p:txBody>
                <a:bodyPr/>
                <a:lstStyle/>
                <a:p>
                  <a:endParaRPr lang="en-US"/>
                </a:p>
              </p:txBody>
            </p:sp>
          </p:grpSp>
          <p:sp>
            <p:nvSpPr>
              <p:cNvPr id="131" name="Freeform 193">
                <a:extLst>
                  <a:ext uri="{FF2B5EF4-FFF2-40B4-BE49-F238E27FC236}">
                    <a16:creationId xmlns:a16="http://schemas.microsoft.com/office/drawing/2014/main" id="{9D8F3004-884E-4779-81B7-9E9D0B0A9FFA}"/>
                  </a:ext>
                </a:extLst>
              </p:cNvPr>
              <p:cNvSpPr>
                <a:spLocks/>
              </p:cNvSpPr>
              <p:nvPr/>
            </p:nvSpPr>
            <p:spPr bwMode="auto">
              <a:xfrm>
                <a:off x="1499" y="2659"/>
                <a:ext cx="43" cy="31"/>
              </a:xfrm>
              <a:custGeom>
                <a:avLst/>
                <a:gdLst>
                  <a:gd name="T0" fmla="*/ 43 w 43"/>
                  <a:gd name="T1" fmla="*/ 31 h 31"/>
                  <a:gd name="T2" fmla="*/ 34 w 43"/>
                  <a:gd name="T3" fmla="*/ 28 h 31"/>
                  <a:gd name="T4" fmla="*/ 31 w 43"/>
                  <a:gd name="T5" fmla="*/ 18 h 31"/>
                  <a:gd name="T6" fmla="*/ 0 w 43"/>
                  <a:gd name="T7" fmla="*/ 0 h 31"/>
                  <a:gd name="T8" fmla="*/ 0 60000 65536"/>
                  <a:gd name="T9" fmla="*/ 0 60000 65536"/>
                  <a:gd name="T10" fmla="*/ 0 60000 65536"/>
                  <a:gd name="T11" fmla="*/ 0 60000 65536"/>
                  <a:gd name="T12" fmla="*/ 0 w 43"/>
                  <a:gd name="T13" fmla="*/ 0 h 31"/>
                  <a:gd name="T14" fmla="*/ 43 w 43"/>
                  <a:gd name="T15" fmla="*/ 31 h 31"/>
                </a:gdLst>
                <a:ahLst/>
                <a:cxnLst>
                  <a:cxn ang="T8">
                    <a:pos x="T0" y="T1"/>
                  </a:cxn>
                  <a:cxn ang="T9">
                    <a:pos x="T2" y="T3"/>
                  </a:cxn>
                  <a:cxn ang="T10">
                    <a:pos x="T4" y="T5"/>
                  </a:cxn>
                  <a:cxn ang="T11">
                    <a:pos x="T6" y="T7"/>
                  </a:cxn>
                </a:cxnLst>
                <a:rect l="T12" t="T13" r="T14" b="T15"/>
                <a:pathLst>
                  <a:path w="43" h="31">
                    <a:moveTo>
                      <a:pt x="43" y="31"/>
                    </a:moveTo>
                    <a:cubicBezTo>
                      <a:pt x="40" y="30"/>
                      <a:pt x="36" y="30"/>
                      <a:pt x="34" y="28"/>
                    </a:cubicBezTo>
                    <a:cubicBezTo>
                      <a:pt x="32" y="26"/>
                      <a:pt x="33" y="21"/>
                      <a:pt x="31" y="18"/>
                    </a:cubicBezTo>
                    <a:cubicBezTo>
                      <a:pt x="26" y="12"/>
                      <a:pt x="8" y="0"/>
                      <a:pt x="0" y="0"/>
                    </a:cubicBezTo>
                  </a:path>
                </a:pathLst>
              </a:custGeom>
              <a:noFill/>
              <a:ln w="3" cap="rnd">
                <a:solidFill>
                  <a:srgbClr val="000000"/>
                </a:solidFill>
                <a:prstDash val="solid"/>
                <a:round/>
                <a:headEnd/>
                <a:tailEnd/>
              </a:ln>
            </p:spPr>
            <p:txBody>
              <a:bodyPr/>
              <a:lstStyle/>
              <a:p>
                <a:endParaRPr lang="en-US"/>
              </a:p>
            </p:txBody>
          </p:sp>
          <p:sp>
            <p:nvSpPr>
              <p:cNvPr id="132" name="Freeform 194">
                <a:extLst>
                  <a:ext uri="{FF2B5EF4-FFF2-40B4-BE49-F238E27FC236}">
                    <a16:creationId xmlns:a16="http://schemas.microsoft.com/office/drawing/2014/main" id="{ECDE77C6-D906-4D84-8455-54E96057E7A1}"/>
                  </a:ext>
                </a:extLst>
              </p:cNvPr>
              <p:cNvSpPr>
                <a:spLocks/>
              </p:cNvSpPr>
              <p:nvPr/>
            </p:nvSpPr>
            <p:spPr bwMode="auto">
              <a:xfrm>
                <a:off x="1549" y="2653"/>
                <a:ext cx="18" cy="43"/>
              </a:xfrm>
              <a:custGeom>
                <a:avLst/>
                <a:gdLst>
                  <a:gd name="T0" fmla="*/ 12 w 18"/>
                  <a:gd name="T1" fmla="*/ 43 h 43"/>
                  <a:gd name="T2" fmla="*/ 18 w 18"/>
                  <a:gd name="T3" fmla="*/ 6 h 43"/>
                  <a:gd name="T4" fmla="*/ 8 w 18"/>
                  <a:gd name="T5" fmla="*/ 0 h 43"/>
                  <a:gd name="T6" fmla="*/ 0 60000 65536"/>
                  <a:gd name="T7" fmla="*/ 0 60000 65536"/>
                  <a:gd name="T8" fmla="*/ 0 60000 65536"/>
                  <a:gd name="T9" fmla="*/ 0 w 18"/>
                  <a:gd name="T10" fmla="*/ 0 h 43"/>
                  <a:gd name="T11" fmla="*/ 18 w 18"/>
                  <a:gd name="T12" fmla="*/ 43 h 43"/>
                </a:gdLst>
                <a:ahLst/>
                <a:cxnLst>
                  <a:cxn ang="T6">
                    <a:pos x="T0" y="T1"/>
                  </a:cxn>
                  <a:cxn ang="T7">
                    <a:pos x="T2" y="T3"/>
                  </a:cxn>
                  <a:cxn ang="T8">
                    <a:pos x="T4" y="T5"/>
                  </a:cxn>
                </a:cxnLst>
                <a:rect l="T9" t="T10" r="T11" b="T12"/>
                <a:pathLst>
                  <a:path w="18" h="43">
                    <a:moveTo>
                      <a:pt x="12" y="43"/>
                    </a:moveTo>
                    <a:cubicBezTo>
                      <a:pt x="0" y="26"/>
                      <a:pt x="12" y="23"/>
                      <a:pt x="18" y="6"/>
                    </a:cubicBezTo>
                    <a:cubicBezTo>
                      <a:pt x="15" y="4"/>
                      <a:pt x="8" y="0"/>
                      <a:pt x="8" y="0"/>
                    </a:cubicBezTo>
                  </a:path>
                </a:pathLst>
              </a:custGeom>
              <a:noFill/>
              <a:ln w="3" cap="rnd">
                <a:solidFill>
                  <a:srgbClr val="000000"/>
                </a:solidFill>
                <a:prstDash val="solid"/>
                <a:round/>
                <a:headEnd/>
                <a:tailEnd/>
              </a:ln>
            </p:spPr>
            <p:txBody>
              <a:bodyPr/>
              <a:lstStyle/>
              <a:p>
                <a:endParaRPr lang="en-US"/>
              </a:p>
            </p:txBody>
          </p:sp>
          <p:sp>
            <p:nvSpPr>
              <p:cNvPr id="133" name="Freeform 195">
                <a:extLst>
                  <a:ext uri="{FF2B5EF4-FFF2-40B4-BE49-F238E27FC236}">
                    <a16:creationId xmlns:a16="http://schemas.microsoft.com/office/drawing/2014/main" id="{2596B5BC-D815-4831-8B9C-9E28C63CE0CD}"/>
                  </a:ext>
                </a:extLst>
              </p:cNvPr>
              <p:cNvSpPr>
                <a:spLocks/>
              </p:cNvSpPr>
              <p:nvPr/>
            </p:nvSpPr>
            <p:spPr bwMode="auto">
              <a:xfrm>
                <a:off x="1575" y="2622"/>
                <a:ext cx="35" cy="71"/>
              </a:xfrm>
              <a:custGeom>
                <a:avLst/>
                <a:gdLst>
                  <a:gd name="T0" fmla="*/ 16 w 35"/>
                  <a:gd name="T1" fmla="*/ 71 h 71"/>
                  <a:gd name="T2" fmla="*/ 35 w 35"/>
                  <a:gd name="T3" fmla="*/ 46 h 71"/>
                  <a:gd name="T4" fmla="*/ 32 w 35"/>
                  <a:gd name="T5" fmla="*/ 34 h 71"/>
                  <a:gd name="T6" fmla="*/ 13 w 35"/>
                  <a:gd name="T7" fmla="*/ 21 h 71"/>
                  <a:gd name="T8" fmla="*/ 1 w 35"/>
                  <a:gd name="T9" fmla="*/ 0 h 71"/>
                  <a:gd name="T10" fmla="*/ 0 60000 65536"/>
                  <a:gd name="T11" fmla="*/ 0 60000 65536"/>
                  <a:gd name="T12" fmla="*/ 0 60000 65536"/>
                  <a:gd name="T13" fmla="*/ 0 60000 65536"/>
                  <a:gd name="T14" fmla="*/ 0 60000 65536"/>
                  <a:gd name="T15" fmla="*/ 0 w 35"/>
                  <a:gd name="T16" fmla="*/ 0 h 71"/>
                  <a:gd name="T17" fmla="*/ 35 w 35"/>
                  <a:gd name="T18" fmla="*/ 71 h 71"/>
                </a:gdLst>
                <a:ahLst/>
                <a:cxnLst>
                  <a:cxn ang="T10">
                    <a:pos x="T0" y="T1"/>
                  </a:cxn>
                  <a:cxn ang="T11">
                    <a:pos x="T2" y="T3"/>
                  </a:cxn>
                  <a:cxn ang="T12">
                    <a:pos x="T4" y="T5"/>
                  </a:cxn>
                  <a:cxn ang="T13">
                    <a:pos x="T6" y="T7"/>
                  </a:cxn>
                  <a:cxn ang="T14">
                    <a:pos x="T8" y="T9"/>
                  </a:cxn>
                </a:cxnLst>
                <a:rect l="T15" t="T16" r="T17" b="T18"/>
                <a:pathLst>
                  <a:path w="35" h="71">
                    <a:moveTo>
                      <a:pt x="16" y="71"/>
                    </a:moveTo>
                    <a:cubicBezTo>
                      <a:pt x="20" y="59"/>
                      <a:pt x="28" y="57"/>
                      <a:pt x="35" y="46"/>
                    </a:cubicBezTo>
                    <a:cubicBezTo>
                      <a:pt x="34" y="42"/>
                      <a:pt x="34" y="37"/>
                      <a:pt x="32" y="34"/>
                    </a:cubicBezTo>
                    <a:cubicBezTo>
                      <a:pt x="27" y="28"/>
                      <a:pt x="13" y="21"/>
                      <a:pt x="13" y="21"/>
                    </a:cubicBezTo>
                    <a:cubicBezTo>
                      <a:pt x="0" y="2"/>
                      <a:pt x="1" y="10"/>
                      <a:pt x="1" y="0"/>
                    </a:cubicBezTo>
                  </a:path>
                </a:pathLst>
              </a:custGeom>
              <a:noFill/>
              <a:ln w="3" cap="rnd">
                <a:solidFill>
                  <a:srgbClr val="000000"/>
                </a:solidFill>
                <a:prstDash val="solid"/>
                <a:round/>
                <a:headEnd/>
                <a:tailEnd/>
              </a:ln>
            </p:spPr>
            <p:txBody>
              <a:bodyPr/>
              <a:lstStyle/>
              <a:p>
                <a:endParaRPr lang="en-US"/>
              </a:p>
            </p:txBody>
          </p:sp>
          <p:sp>
            <p:nvSpPr>
              <p:cNvPr id="134" name="Freeform 196">
                <a:extLst>
                  <a:ext uri="{FF2B5EF4-FFF2-40B4-BE49-F238E27FC236}">
                    <a16:creationId xmlns:a16="http://schemas.microsoft.com/office/drawing/2014/main" id="{9E025540-DF0D-4006-B92A-8AD784B12E20}"/>
                  </a:ext>
                </a:extLst>
              </p:cNvPr>
              <p:cNvSpPr>
                <a:spLocks/>
              </p:cNvSpPr>
              <p:nvPr/>
            </p:nvSpPr>
            <p:spPr bwMode="auto">
              <a:xfrm>
                <a:off x="1628" y="2646"/>
                <a:ext cx="37" cy="44"/>
              </a:xfrm>
              <a:custGeom>
                <a:avLst/>
                <a:gdLst>
                  <a:gd name="T0" fmla="*/ 0 w 37"/>
                  <a:gd name="T1" fmla="*/ 44 h 44"/>
                  <a:gd name="T2" fmla="*/ 15 w 37"/>
                  <a:gd name="T3" fmla="*/ 25 h 44"/>
                  <a:gd name="T4" fmla="*/ 22 w 37"/>
                  <a:gd name="T5" fmla="*/ 4 h 44"/>
                  <a:gd name="T6" fmla="*/ 37 w 37"/>
                  <a:gd name="T7" fmla="*/ 0 h 44"/>
                  <a:gd name="T8" fmla="*/ 0 60000 65536"/>
                  <a:gd name="T9" fmla="*/ 0 60000 65536"/>
                  <a:gd name="T10" fmla="*/ 0 60000 65536"/>
                  <a:gd name="T11" fmla="*/ 0 60000 65536"/>
                  <a:gd name="T12" fmla="*/ 0 w 37"/>
                  <a:gd name="T13" fmla="*/ 0 h 44"/>
                  <a:gd name="T14" fmla="*/ 37 w 37"/>
                  <a:gd name="T15" fmla="*/ 44 h 44"/>
                </a:gdLst>
                <a:ahLst/>
                <a:cxnLst>
                  <a:cxn ang="T8">
                    <a:pos x="T0" y="T1"/>
                  </a:cxn>
                  <a:cxn ang="T9">
                    <a:pos x="T2" y="T3"/>
                  </a:cxn>
                  <a:cxn ang="T10">
                    <a:pos x="T4" y="T5"/>
                  </a:cxn>
                  <a:cxn ang="T11">
                    <a:pos x="T6" y="T7"/>
                  </a:cxn>
                </a:cxnLst>
                <a:rect l="T12" t="T13" r="T14" b="T15"/>
                <a:pathLst>
                  <a:path w="37" h="44">
                    <a:moveTo>
                      <a:pt x="0" y="44"/>
                    </a:moveTo>
                    <a:cubicBezTo>
                      <a:pt x="7" y="37"/>
                      <a:pt x="11" y="34"/>
                      <a:pt x="15" y="25"/>
                    </a:cubicBezTo>
                    <a:cubicBezTo>
                      <a:pt x="19" y="19"/>
                      <a:pt x="16" y="8"/>
                      <a:pt x="22" y="4"/>
                    </a:cubicBezTo>
                    <a:cubicBezTo>
                      <a:pt x="26" y="0"/>
                      <a:pt x="37" y="0"/>
                      <a:pt x="37" y="0"/>
                    </a:cubicBezTo>
                  </a:path>
                </a:pathLst>
              </a:custGeom>
              <a:noFill/>
              <a:ln w="3" cap="rnd">
                <a:solidFill>
                  <a:srgbClr val="000000"/>
                </a:solidFill>
                <a:prstDash val="solid"/>
                <a:round/>
                <a:headEnd/>
                <a:tailEnd/>
              </a:ln>
            </p:spPr>
            <p:txBody>
              <a:bodyPr/>
              <a:lstStyle/>
              <a:p>
                <a:endParaRPr lang="en-US"/>
              </a:p>
            </p:txBody>
          </p:sp>
          <p:sp>
            <p:nvSpPr>
              <p:cNvPr id="135" name="Freeform 197">
                <a:extLst>
                  <a:ext uri="{FF2B5EF4-FFF2-40B4-BE49-F238E27FC236}">
                    <a16:creationId xmlns:a16="http://schemas.microsoft.com/office/drawing/2014/main" id="{8A9C20FA-7161-40D9-B0FC-8570F9A0D139}"/>
                  </a:ext>
                </a:extLst>
              </p:cNvPr>
              <p:cNvSpPr>
                <a:spLocks/>
              </p:cNvSpPr>
              <p:nvPr/>
            </p:nvSpPr>
            <p:spPr bwMode="auto">
              <a:xfrm>
                <a:off x="1468" y="2721"/>
                <a:ext cx="68" cy="18"/>
              </a:xfrm>
              <a:custGeom>
                <a:avLst/>
                <a:gdLst>
                  <a:gd name="T0" fmla="*/ 68 w 68"/>
                  <a:gd name="T1" fmla="*/ 0 h 18"/>
                  <a:gd name="T2" fmla="*/ 22 w 68"/>
                  <a:gd name="T3" fmla="*/ 18 h 18"/>
                  <a:gd name="T4" fmla="*/ 0 w 68"/>
                  <a:gd name="T5" fmla="*/ 6 h 18"/>
                  <a:gd name="T6" fmla="*/ 0 60000 65536"/>
                  <a:gd name="T7" fmla="*/ 0 60000 65536"/>
                  <a:gd name="T8" fmla="*/ 0 60000 65536"/>
                  <a:gd name="T9" fmla="*/ 0 w 68"/>
                  <a:gd name="T10" fmla="*/ 0 h 18"/>
                  <a:gd name="T11" fmla="*/ 68 w 68"/>
                  <a:gd name="T12" fmla="*/ 18 h 18"/>
                </a:gdLst>
                <a:ahLst/>
                <a:cxnLst>
                  <a:cxn ang="T6">
                    <a:pos x="T0" y="T1"/>
                  </a:cxn>
                  <a:cxn ang="T7">
                    <a:pos x="T2" y="T3"/>
                  </a:cxn>
                  <a:cxn ang="T8">
                    <a:pos x="T4" y="T5"/>
                  </a:cxn>
                </a:cxnLst>
                <a:rect l="T9" t="T10" r="T11" b="T12"/>
                <a:pathLst>
                  <a:path w="68" h="18">
                    <a:moveTo>
                      <a:pt x="68" y="0"/>
                    </a:moveTo>
                    <a:cubicBezTo>
                      <a:pt x="52" y="5"/>
                      <a:pt x="38" y="13"/>
                      <a:pt x="22" y="18"/>
                    </a:cubicBezTo>
                    <a:cubicBezTo>
                      <a:pt x="1" y="12"/>
                      <a:pt x="6" y="18"/>
                      <a:pt x="0" y="6"/>
                    </a:cubicBezTo>
                  </a:path>
                </a:pathLst>
              </a:custGeom>
              <a:noFill/>
              <a:ln w="3" cap="rnd">
                <a:solidFill>
                  <a:srgbClr val="000000"/>
                </a:solidFill>
                <a:prstDash val="solid"/>
                <a:round/>
                <a:headEnd/>
                <a:tailEnd/>
              </a:ln>
            </p:spPr>
            <p:txBody>
              <a:bodyPr/>
              <a:lstStyle/>
              <a:p>
                <a:endParaRPr lang="en-US"/>
              </a:p>
            </p:txBody>
          </p:sp>
          <p:sp>
            <p:nvSpPr>
              <p:cNvPr id="136" name="Freeform 198">
                <a:extLst>
                  <a:ext uri="{FF2B5EF4-FFF2-40B4-BE49-F238E27FC236}">
                    <a16:creationId xmlns:a16="http://schemas.microsoft.com/office/drawing/2014/main" id="{FF1354B1-0880-40EA-94A5-EEA6646210C6}"/>
                  </a:ext>
                </a:extLst>
              </p:cNvPr>
              <p:cNvSpPr>
                <a:spLocks/>
              </p:cNvSpPr>
              <p:nvPr/>
            </p:nvSpPr>
            <p:spPr bwMode="auto">
              <a:xfrm>
                <a:off x="1514" y="2739"/>
                <a:ext cx="40" cy="38"/>
              </a:xfrm>
              <a:custGeom>
                <a:avLst/>
                <a:gdLst>
                  <a:gd name="T0" fmla="*/ 40 w 40"/>
                  <a:gd name="T1" fmla="*/ 0 h 38"/>
                  <a:gd name="T2" fmla="*/ 16 w 40"/>
                  <a:gd name="T3" fmla="*/ 16 h 38"/>
                  <a:gd name="T4" fmla="*/ 0 w 40"/>
                  <a:gd name="T5" fmla="*/ 28 h 38"/>
                  <a:gd name="T6" fmla="*/ 0 60000 65536"/>
                  <a:gd name="T7" fmla="*/ 0 60000 65536"/>
                  <a:gd name="T8" fmla="*/ 0 60000 65536"/>
                  <a:gd name="T9" fmla="*/ 0 w 40"/>
                  <a:gd name="T10" fmla="*/ 0 h 38"/>
                  <a:gd name="T11" fmla="*/ 40 w 40"/>
                  <a:gd name="T12" fmla="*/ 38 h 38"/>
                </a:gdLst>
                <a:ahLst/>
                <a:cxnLst>
                  <a:cxn ang="T6">
                    <a:pos x="T0" y="T1"/>
                  </a:cxn>
                  <a:cxn ang="T7">
                    <a:pos x="T2" y="T3"/>
                  </a:cxn>
                  <a:cxn ang="T8">
                    <a:pos x="T4" y="T5"/>
                  </a:cxn>
                </a:cxnLst>
                <a:rect l="T9" t="T10" r="T11" b="T12"/>
                <a:pathLst>
                  <a:path w="40" h="38">
                    <a:moveTo>
                      <a:pt x="40" y="0"/>
                    </a:moveTo>
                    <a:cubicBezTo>
                      <a:pt x="18" y="8"/>
                      <a:pt x="26" y="1"/>
                      <a:pt x="16" y="16"/>
                    </a:cubicBezTo>
                    <a:cubicBezTo>
                      <a:pt x="14" y="23"/>
                      <a:pt x="11" y="38"/>
                      <a:pt x="0" y="28"/>
                    </a:cubicBezTo>
                  </a:path>
                </a:pathLst>
              </a:custGeom>
              <a:noFill/>
              <a:ln w="3" cap="rnd">
                <a:solidFill>
                  <a:srgbClr val="000000"/>
                </a:solidFill>
                <a:prstDash val="solid"/>
                <a:round/>
                <a:headEnd/>
                <a:tailEnd/>
              </a:ln>
            </p:spPr>
            <p:txBody>
              <a:bodyPr/>
              <a:lstStyle/>
              <a:p>
                <a:endParaRPr lang="en-US"/>
              </a:p>
            </p:txBody>
          </p:sp>
          <p:sp>
            <p:nvSpPr>
              <p:cNvPr id="137" name="Freeform 199">
                <a:extLst>
                  <a:ext uri="{FF2B5EF4-FFF2-40B4-BE49-F238E27FC236}">
                    <a16:creationId xmlns:a16="http://schemas.microsoft.com/office/drawing/2014/main" id="{6E054A4C-22AE-46A0-93F7-127309DDA726}"/>
                  </a:ext>
                </a:extLst>
              </p:cNvPr>
              <p:cNvSpPr>
                <a:spLocks/>
              </p:cNvSpPr>
              <p:nvPr/>
            </p:nvSpPr>
            <p:spPr bwMode="auto">
              <a:xfrm>
                <a:off x="1539" y="2730"/>
                <a:ext cx="37" cy="56"/>
              </a:xfrm>
              <a:custGeom>
                <a:avLst/>
                <a:gdLst>
                  <a:gd name="T0" fmla="*/ 31 w 37"/>
                  <a:gd name="T1" fmla="*/ 0 h 56"/>
                  <a:gd name="T2" fmla="*/ 31 w 37"/>
                  <a:gd name="T3" fmla="*/ 43 h 56"/>
                  <a:gd name="T4" fmla="*/ 0 w 37"/>
                  <a:gd name="T5" fmla="*/ 56 h 56"/>
                  <a:gd name="T6" fmla="*/ 0 60000 65536"/>
                  <a:gd name="T7" fmla="*/ 0 60000 65536"/>
                  <a:gd name="T8" fmla="*/ 0 60000 65536"/>
                  <a:gd name="T9" fmla="*/ 0 w 37"/>
                  <a:gd name="T10" fmla="*/ 0 h 56"/>
                  <a:gd name="T11" fmla="*/ 37 w 37"/>
                  <a:gd name="T12" fmla="*/ 56 h 56"/>
                </a:gdLst>
                <a:ahLst/>
                <a:cxnLst>
                  <a:cxn ang="T6">
                    <a:pos x="T0" y="T1"/>
                  </a:cxn>
                  <a:cxn ang="T7">
                    <a:pos x="T2" y="T3"/>
                  </a:cxn>
                  <a:cxn ang="T8">
                    <a:pos x="T4" y="T5"/>
                  </a:cxn>
                </a:cxnLst>
                <a:rect l="T9" t="T10" r="T11" b="T12"/>
                <a:pathLst>
                  <a:path w="37" h="56">
                    <a:moveTo>
                      <a:pt x="31" y="0"/>
                    </a:moveTo>
                    <a:cubicBezTo>
                      <a:pt x="32" y="10"/>
                      <a:pt x="37" y="38"/>
                      <a:pt x="31" y="43"/>
                    </a:cubicBezTo>
                    <a:cubicBezTo>
                      <a:pt x="18" y="54"/>
                      <a:pt x="8" y="40"/>
                      <a:pt x="0" y="56"/>
                    </a:cubicBezTo>
                  </a:path>
                </a:pathLst>
              </a:custGeom>
              <a:noFill/>
              <a:ln w="3" cap="rnd">
                <a:solidFill>
                  <a:srgbClr val="000000"/>
                </a:solidFill>
                <a:prstDash val="solid"/>
                <a:round/>
                <a:headEnd/>
                <a:tailEnd/>
              </a:ln>
            </p:spPr>
            <p:txBody>
              <a:bodyPr/>
              <a:lstStyle/>
              <a:p>
                <a:endParaRPr lang="en-US"/>
              </a:p>
            </p:txBody>
          </p:sp>
          <p:sp>
            <p:nvSpPr>
              <p:cNvPr id="138" name="Freeform 200">
                <a:extLst>
                  <a:ext uri="{FF2B5EF4-FFF2-40B4-BE49-F238E27FC236}">
                    <a16:creationId xmlns:a16="http://schemas.microsoft.com/office/drawing/2014/main" id="{DFFD3C4F-FB91-4AAE-BBFB-406D382BCE40}"/>
                  </a:ext>
                </a:extLst>
              </p:cNvPr>
              <p:cNvSpPr>
                <a:spLocks/>
              </p:cNvSpPr>
              <p:nvPr/>
            </p:nvSpPr>
            <p:spPr bwMode="auto">
              <a:xfrm>
                <a:off x="1576" y="2742"/>
                <a:ext cx="38" cy="50"/>
              </a:xfrm>
              <a:custGeom>
                <a:avLst/>
                <a:gdLst>
                  <a:gd name="T0" fmla="*/ 37 w 38"/>
                  <a:gd name="T1" fmla="*/ 0 h 50"/>
                  <a:gd name="T2" fmla="*/ 31 w 38"/>
                  <a:gd name="T3" fmla="*/ 10 h 50"/>
                  <a:gd name="T4" fmla="*/ 31 w 38"/>
                  <a:gd name="T5" fmla="*/ 40 h 50"/>
                  <a:gd name="T6" fmla="*/ 12 w 38"/>
                  <a:gd name="T7" fmla="*/ 47 h 50"/>
                  <a:gd name="T8" fmla="*/ 0 w 38"/>
                  <a:gd name="T9" fmla="*/ 50 h 50"/>
                  <a:gd name="T10" fmla="*/ 0 60000 65536"/>
                  <a:gd name="T11" fmla="*/ 0 60000 65536"/>
                  <a:gd name="T12" fmla="*/ 0 60000 65536"/>
                  <a:gd name="T13" fmla="*/ 0 60000 65536"/>
                  <a:gd name="T14" fmla="*/ 0 60000 65536"/>
                  <a:gd name="T15" fmla="*/ 0 w 38"/>
                  <a:gd name="T16" fmla="*/ 0 h 50"/>
                  <a:gd name="T17" fmla="*/ 38 w 38"/>
                  <a:gd name="T18" fmla="*/ 50 h 50"/>
                </a:gdLst>
                <a:ahLst/>
                <a:cxnLst>
                  <a:cxn ang="T10">
                    <a:pos x="T0" y="T1"/>
                  </a:cxn>
                  <a:cxn ang="T11">
                    <a:pos x="T2" y="T3"/>
                  </a:cxn>
                  <a:cxn ang="T12">
                    <a:pos x="T4" y="T5"/>
                  </a:cxn>
                  <a:cxn ang="T13">
                    <a:pos x="T6" y="T7"/>
                  </a:cxn>
                  <a:cxn ang="T14">
                    <a:pos x="T8" y="T9"/>
                  </a:cxn>
                </a:cxnLst>
                <a:rect l="T15" t="T16" r="T17" b="T18"/>
                <a:pathLst>
                  <a:path w="38" h="50">
                    <a:moveTo>
                      <a:pt x="37" y="0"/>
                    </a:moveTo>
                    <a:cubicBezTo>
                      <a:pt x="35" y="3"/>
                      <a:pt x="31" y="6"/>
                      <a:pt x="31" y="10"/>
                    </a:cubicBezTo>
                    <a:cubicBezTo>
                      <a:pt x="30" y="15"/>
                      <a:pt x="38" y="34"/>
                      <a:pt x="31" y="40"/>
                    </a:cubicBezTo>
                    <a:cubicBezTo>
                      <a:pt x="26" y="45"/>
                      <a:pt x="18" y="45"/>
                      <a:pt x="12" y="47"/>
                    </a:cubicBezTo>
                    <a:cubicBezTo>
                      <a:pt x="8" y="48"/>
                      <a:pt x="0" y="50"/>
                      <a:pt x="0" y="50"/>
                    </a:cubicBezTo>
                  </a:path>
                </a:pathLst>
              </a:custGeom>
              <a:noFill/>
              <a:ln w="3" cap="rnd">
                <a:solidFill>
                  <a:srgbClr val="000000"/>
                </a:solidFill>
                <a:prstDash val="solid"/>
                <a:round/>
                <a:headEnd/>
                <a:tailEnd/>
              </a:ln>
            </p:spPr>
            <p:txBody>
              <a:bodyPr/>
              <a:lstStyle/>
              <a:p>
                <a:endParaRPr lang="en-US"/>
              </a:p>
            </p:txBody>
          </p:sp>
          <p:sp>
            <p:nvSpPr>
              <p:cNvPr id="139" name="Freeform 201">
                <a:extLst>
                  <a:ext uri="{FF2B5EF4-FFF2-40B4-BE49-F238E27FC236}">
                    <a16:creationId xmlns:a16="http://schemas.microsoft.com/office/drawing/2014/main" id="{A33FBC81-53A0-4761-A8F0-AA04548036FC}"/>
                  </a:ext>
                </a:extLst>
              </p:cNvPr>
              <p:cNvSpPr>
                <a:spLocks/>
              </p:cNvSpPr>
              <p:nvPr/>
            </p:nvSpPr>
            <p:spPr bwMode="auto">
              <a:xfrm>
                <a:off x="1630" y="2730"/>
                <a:ext cx="20" cy="52"/>
              </a:xfrm>
              <a:custGeom>
                <a:avLst/>
                <a:gdLst>
                  <a:gd name="T0" fmla="*/ 4 w 20"/>
                  <a:gd name="T1" fmla="*/ 0 h 52"/>
                  <a:gd name="T2" fmla="*/ 1 w 20"/>
                  <a:gd name="T3" fmla="*/ 37 h 52"/>
                  <a:gd name="T4" fmla="*/ 20 w 20"/>
                  <a:gd name="T5" fmla="*/ 52 h 52"/>
                  <a:gd name="T6" fmla="*/ 0 60000 65536"/>
                  <a:gd name="T7" fmla="*/ 0 60000 65536"/>
                  <a:gd name="T8" fmla="*/ 0 60000 65536"/>
                  <a:gd name="T9" fmla="*/ 0 w 20"/>
                  <a:gd name="T10" fmla="*/ 0 h 52"/>
                  <a:gd name="T11" fmla="*/ 20 w 20"/>
                  <a:gd name="T12" fmla="*/ 52 h 52"/>
                </a:gdLst>
                <a:ahLst/>
                <a:cxnLst>
                  <a:cxn ang="T6">
                    <a:pos x="T0" y="T1"/>
                  </a:cxn>
                  <a:cxn ang="T7">
                    <a:pos x="T2" y="T3"/>
                  </a:cxn>
                  <a:cxn ang="T8">
                    <a:pos x="T4" y="T5"/>
                  </a:cxn>
                </a:cxnLst>
                <a:rect l="T9" t="T10" r="T11" b="T12"/>
                <a:pathLst>
                  <a:path w="20" h="52">
                    <a:moveTo>
                      <a:pt x="4" y="0"/>
                    </a:moveTo>
                    <a:cubicBezTo>
                      <a:pt x="3" y="12"/>
                      <a:pt x="0" y="25"/>
                      <a:pt x="1" y="37"/>
                    </a:cubicBezTo>
                    <a:cubicBezTo>
                      <a:pt x="3" y="49"/>
                      <a:pt x="20" y="38"/>
                      <a:pt x="20" y="52"/>
                    </a:cubicBezTo>
                  </a:path>
                </a:pathLst>
              </a:custGeom>
              <a:noFill/>
              <a:ln w="3" cap="rnd">
                <a:solidFill>
                  <a:srgbClr val="000000"/>
                </a:solidFill>
                <a:prstDash val="solid"/>
                <a:round/>
                <a:headEnd/>
                <a:tailEnd/>
              </a:ln>
            </p:spPr>
            <p:txBody>
              <a:bodyPr/>
              <a:lstStyle/>
              <a:p>
                <a:endParaRPr lang="en-US"/>
              </a:p>
            </p:txBody>
          </p:sp>
        </p:grpSp>
        <p:grpSp>
          <p:nvGrpSpPr>
            <p:cNvPr id="25" name="Group 229">
              <a:extLst>
                <a:ext uri="{FF2B5EF4-FFF2-40B4-BE49-F238E27FC236}">
                  <a16:creationId xmlns:a16="http://schemas.microsoft.com/office/drawing/2014/main" id="{EA01AF37-F972-44AA-970A-446BFB8AC070}"/>
                </a:ext>
              </a:extLst>
            </p:cNvPr>
            <p:cNvGrpSpPr>
              <a:grpSpLocks/>
            </p:cNvGrpSpPr>
            <p:nvPr/>
          </p:nvGrpSpPr>
          <p:grpSpPr bwMode="auto">
            <a:xfrm>
              <a:off x="3022214" y="3472207"/>
              <a:ext cx="282629" cy="217770"/>
              <a:chOff x="1621" y="2813"/>
              <a:chExt cx="207" cy="170"/>
            </a:xfrm>
          </p:grpSpPr>
          <p:grpSp>
            <p:nvGrpSpPr>
              <p:cNvPr id="94" name="Group 206">
                <a:extLst>
                  <a:ext uri="{FF2B5EF4-FFF2-40B4-BE49-F238E27FC236}">
                    <a16:creationId xmlns:a16="http://schemas.microsoft.com/office/drawing/2014/main" id="{F334A122-7E22-4DAD-B18F-6CF90AB4EBD9}"/>
                  </a:ext>
                </a:extLst>
              </p:cNvPr>
              <p:cNvGrpSpPr>
                <a:grpSpLocks/>
              </p:cNvGrpSpPr>
              <p:nvPr/>
            </p:nvGrpSpPr>
            <p:grpSpPr bwMode="auto">
              <a:xfrm>
                <a:off x="1684" y="2871"/>
                <a:ext cx="144" cy="74"/>
                <a:chOff x="1684" y="2871"/>
                <a:chExt cx="144" cy="74"/>
              </a:xfrm>
            </p:grpSpPr>
            <p:pic>
              <p:nvPicPr>
                <p:cNvPr id="117" name="Picture 203">
                  <a:extLst>
                    <a:ext uri="{FF2B5EF4-FFF2-40B4-BE49-F238E27FC236}">
                      <a16:creationId xmlns:a16="http://schemas.microsoft.com/office/drawing/2014/main" id="{1885219D-123C-4017-A663-6393B2B70751}"/>
                    </a:ext>
                  </a:extLst>
                </p:cNvPr>
                <p:cNvPicPr>
                  <a:picLocks noChangeAspect="1" noChangeArrowheads="1"/>
                </p:cNvPicPr>
                <p:nvPr/>
              </p:nvPicPr>
              <p:blipFill>
                <a:blip r:embed="rId4"/>
                <a:srcRect/>
                <a:stretch>
                  <a:fillRect/>
                </a:stretch>
              </p:blipFill>
              <p:spPr bwMode="auto">
                <a:xfrm>
                  <a:off x="1684" y="2871"/>
                  <a:ext cx="144" cy="74"/>
                </a:xfrm>
                <a:prstGeom prst="rect">
                  <a:avLst/>
                </a:prstGeom>
                <a:noFill/>
                <a:ln w="9525">
                  <a:noFill/>
                  <a:miter lim="800000"/>
                  <a:headEnd/>
                  <a:tailEnd/>
                </a:ln>
              </p:spPr>
            </p:pic>
            <p:pic>
              <p:nvPicPr>
                <p:cNvPr id="118" name="Picture 204">
                  <a:extLst>
                    <a:ext uri="{FF2B5EF4-FFF2-40B4-BE49-F238E27FC236}">
                      <a16:creationId xmlns:a16="http://schemas.microsoft.com/office/drawing/2014/main" id="{D6BCC1BC-F2C5-49D5-94B7-E6BD63A231D3}"/>
                    </a:ext>
                  </a:extLst>
                </p:cNvPr>
                <p:cNvPicPr>
                  <a:picLocks noChangeAspect="1" noChangeArrowheads="1"/>
                </p:cNvPicPr>
                <p:nvPr/>
              </p:nvPicPr>
              <p:blipFill>
                <a:blip r:embed="rId5"/>
                <a:srcRect/>
                <a:stretch>
                  <a:fillRect/>
                </a:stretch>
              </p:blipFill>
              <p:spPr bwMode="auto">
                <a:xfrm>
                  <a:off x="1684" y="2871"/>
                  <a:ext cx="144" cy="74"/>
                </a:xfrm>
                <a:prstGeom prst="rect">
                  <a:avLst/>
                </a:prstGeom>
                <a:noFill/>
                <a:ln w="9525">
                  <a:noFill/>
                  <a:miter lim="800000"/>
                  <a:headEnd/>
                  <a:tailEnd/>
                </a:ln>
              </p:spPr>
            </p:pic>
            <p:sp>
              <p:nvSpPr>
                <p:cNvPr id="119" name="Oval 205">
                  <a:extLst>
                    <a:ext uri="{FF2B5EF4-FFF2-40B4-BE49-F238E27FC236}">
                      <a16:creationId xmlns:a16="http://schemas.microsoft.com/office/drawing/2014/main" id="{C3D0A682-C6A0-435D-81F3-2BE6AFF801FE}"/>
                    </a:ext>
                  </a:extLst>
                </p:cNvPr>
                <p:cNvSpPr>
                  <a:spLocks noChangeArrowheads="1"/>
                </p:cNvSpPr>
                <p:nvPr/>
              </p:nvSpPr>
              <p:spPr bwMode="auto">
                <a:xfrm>
                  <a:off x="1686" y="2871"/>
                  <a:ext cx="139" cy="70"/>
                </a:xfrm>
                <a:prstGeom prst="ellipse">
                  <a:avLst/>
                </a:prstGeom>
                <a:noFill/>
                <a:ln w="3" cap="rnd">
                  <a:solidFill>
                    <a:srgbClr val="000000"/>
                  </a:solidFill>
                  <a:round/>
                  <a:headEnd/>
                  <a:tailEnd/>
                </a:ln>
              </p:spPr>
              <p:txBody>
                <a:bodyPr/>
                <a:lstStyle/>
                <a:p>
                  <a:endParaRPr lang="en-US"/>
                </a:p>
              </p:txBody>
            </p:sp>
          </p:grpSp>
          <p:sp>
            <p:nvSpPr>
              <p:cNvPr id="95" name="Freeform 207">
                <a:extLst>
                  <a:ext uri="{FF2B5EF4-FFF2-40B4-BE49-F238E27FC236}">
                    <a16:creationId xmlns:a16="http://schemas.microsoft.com/office/drawing/2014/main" id="{EADAC126-0DA8-412B-8159-12E9F8D39898}"/>
                  </a:ext>
                </a:extLst>
              </p:cNvPr>
              <p:cNvSpPr>
                <a:spLocks/>
              </p:cNvSpPr>
              <p:nvPr/>
            </p:nvSpPr>
            <p:spPr bwMode="auto">
              <a:xfrm>
                <a:off x="1651" y="2850"/>
                <a:ext cx="44" cy="31"/>
              </a:xfrm>
              <a:custGeom>
                <a:avLst/>
                <a:gdLst>
                  <a:gd name="T0" fmla="*/ 44 w 44"/>
                  <a:gd name="T1" fmla="*/ 31 h 31"/>
                  <a:gd name="T2" fmla="*/ 34 w 44"/>
                  <a:gd name="T3" fmla="*/ 28 h 31"/>
                  <a:gd name="T4" fmla="*/ 31 w 44"/>
                  <a:gd name="T5" fmla="*/ 19 h 31"/>
                  <a:gd name="T6" fmla="*/ 0 w 44"/>
                  <a:gd name="T7" fmla="*/ 0 h 31"/>
                  <a:gd name="T8" fmla="*/ 0 60000 65536"/>
                  <a:gd name="T9" fmla="*/ 0 60000 65536"/>
                  <a:gd name="T10" fmla="*/ 0 60000 65536"/>
                  <a:gd name="T11" fmla="*/ 0 60000 65536"/>
                  <a:gd name="T12" fmla="*/ 0 w 44"/>
                  <a:gd name="T13" fmla="*/ 0 h 31"/>
                  <a:gd name="T14" fmla="*/ 44 w 44"/>
                  <a:gd name="T15" fmla="*/ 31 h 31"/>
                </a:gdLst>
                <a:ahLst/>
                <a:cxnLst>
                  <a:cxn ang="T8">
                    <a:pos x="T0" y="T1"/>
                  </a:cxn>
                  <a:cxn ang="T9">
                    <a:pos x="T2" y="T3"/>
                  </a:cxn>
                  <a:cxn ang="T10">
                    <a:pos x="T4" y="T5"/>
                  </a:cxn>
                  <a:cxn ang="T11">
                    <a:pos x="T6" y="T7"/>
                  </a:cxn>
                </a:cxnLst>
                <a:rect l="T12" t="T13" r="T14" b="T15"/>
                <a:pathLst>
                  <a:path w="44" h="31">
                    <a:moveTo>
                      <a:pt x="44" y="31"/>
                    </a:moveTo>
                    <a:cubicBezTo>
                      <a:pt x="40" y="30"/>
                      <a:pt x="36" y="30"/>
                      <a:pt x="34" y="28"/>
                    </a:cubicBezTo>
                    <a:cubicBezTo>
                      <a:pt x="32" y="26"/>
                      <a:pt x="33" y="22"/>
                      <a:pt x="31" y="19"/>
                    </a:cubicBezTo>
                    <a:cubicBezTo>
                      <a:pt x="27" y="12"/>
                      <a:pt x="9" y="0"/>
                      <a:pt x="0" y="0"/>
                    </a:cubicBezTo>
                  </a:path>
                </a:pathLst>
              </a:custGeom>
              <a:noFill/>
              <a:ln w="3" cap="rnd">
                <a:solidFill>
                  <a:srgbClr val="000000"/>
                </a:solidFill>
                <a:prstDash val="solid"/>
                <a:round/>
                <a:headEnd/>
                <a:tailEnd/>
              </a:ln>
            </p:spPr>
            <p:txBody>
              <a:bodyPr/>
              <a:lstStyle/>
              <a:p>
                <a:endParaRPr lang="en-US"/>
              </a:p>
            </p:txBody>
          </p:sp>
          <p:sp>
            <p:nvSpPr>
              <p:cNvPr id="96" name="Freeform 208">
                <a:extLst>
                  <a:ext uri="{FF2B5EF4-FFF2-40B4-BE49-F238E27FC236}">
                    <a16:creationId xmlns:a16="http://schemas.microsoft.com/office/drawing/2014/main" id="{D9521EB6-9AC0-46D5-A778-0BE79C39E7F6}"/>
                  </a:ext>
                </a:extLst>
              </p:cNvPr>
              <p:cNvSpPr>
                <a:spLocks/>
              </p:cNvSpPr>
              <p:nvPr/>
            </p:nvSpPr>
            <p:spPr bwMode="auto">
              <a:xfrm>
                <a:off x="1702" y="2844"/>
                <a:ext cx="17" cy="44"/>
              </a:xfrm>
              <a:custGeom>
                <a:avLst/>
                <a:gdLst>
                  <a:gd name="T0" fmla="*/ 11 w 17"/>
                  <a:gd name="T1" fmla="*/ 44 h 44"/>
                  <a:gd name="T2" fmla="*/ 17 w 17"/>
                  <a:gd name="T3" fmla="*/ 6 h 44"/>
                  <a:gd name="T4" fmla="*/ 8 w 17"/>
                  <a:gd name="T5" fmla="*/ 0 h 44"/>
                  <a:gd name="T6" fmla="*/ 0 60000 65536"/>
                  <a:gd name="T7" fmla="*/ 0 60000 65536"/>
                  <a:gd name="T8" fmla="*/ 0 60000 65536"/>
                  <a:gd name="T9" fmla="*/ 0 w 17"/>
                  <a:gd name="T10" fmla="*/ 0 h 44"/>
                  <a:gd name="T11" fmla="*/ 17 w 17"/>
                  <a:gd name="T12" fmla="*/ 44 h 44"/>
                </a:gdLst>
                <a:ahLst/>
                <a:cxnLst>
                  <a:cxn ang="T6">
                    <a:pos x="T0" y="T1"/>
                  </a:cxn>
                  <a:cxn ang="T7">
                    <a:pos x="T2" y="T3"/>
                  </a:cxn>
                  <a:cxn ang="T8">
                    <a:pos x="T4" y="T5"/>
                  </a:cxn>
                </a:cxnLst>
                <a:rect l="T9" t="T10" r="T11" b="T12"/>
                <a:pathLst>
                  <a:path w="17" h="44">
                    <a:moveTo>
                      <a:pt x="11" y="44"/>
                    </a:moveTo>
                    <a:cubicBezTo>
                      <a:pt x="0" y="27"/>
                      <a:pt x="12" y="23"/>
                      <a:pt x="17" y="6"/>
                    </a:cubicBezTo>
                    <a:cubicBezTo>
                      <a:pt x="14" y="4"/>
                      <a:pt x="8" y="0"/>
                      <a:pt x="8" y="0"/>
                    </a:cubicBezTo>
                  </a:path>
                </a:pathLst>
              </a:custGeom>
              <a:noFill/>
              <a:ln w="3" cap="rnd">
                <a:solidFill>
                  <a:srgbClr val="000000"/>
                </a:solidFill>
                <a:prstDash val="solid"/>
                <a:round/>
                <a:headEnd/>
                <a:tailEnd/>
              </a:ln>
            </p:spPr>
            <p:txBody>
              <a:bodyPr/>
              <a:lstStyle/>
              <a:p>
                <a:endParaRPr lang="en-US"/>
              </a:p>
            </p:txBody>
          </p:sp>
          <p:sp>
            <p:nvSpPr>
              <p:cNvPr id="97" name="Freeform 209">
                <a:extLst>
                  <a:ext uri="{FF2B5EF4-FFF2-40B4-BE49-F238E27FC236}">
                    <a16:creationId xmlns:a16="http://schemas.microsoft.com/office/drawing/2014/main" id="{E861711A-9201-4055-84F6-C9429CADF18A}"/>
                  </a:ext>
                </a:extLst>
              </p:cNvPr>
              <p:cNvSpPr>
                <a:spLocks/>
              </p:cNvSpPr>
              <p:nvPr/>
            </p:nvSpPr>
            <p:spPr bwMode="auto">
              <a:xfrm>
                <a:off x="1728" y="2813"/>
                <a:ext cx="34" cy="71"/>
              </a:xfrm>
              <a:custGeom>
                <a:avLst/>
                <a:gdLst>
                  <a:gd name="T0" fmla="*/ 16 w 34"/>
                  <a:gd name="T1" fmla="*/ 71 h 71"/>
                  <a:gd name="T2" fmla="*/ 34 w 34"/>
                  <a:gd name="T3" fmla="*/ 47 h 71"/>
                  <a:gd name="T4" fmla="*/ 31 w 34"/>
                  <a:gd name="T5" fmla="*/ 34 h 71"/>
                  <a:gd name="T6" fmla="*/ 13 w 34"/>
                  <a:gd name="T7" fmla="*/ 22 h 71"/>
                  <a:gd name="T8" fmla="*/ 0 w 34"/>
                  <a:gd name="T9" fmla="*/ 0 h 71"/>
                  <a:gd name="T10" fmla="*/ 0 60000 65536"/>
                  <a:gd name="T11" fmla="*/ 0 60000 65536"/>
                  <a:gd name="T12" fmla="*/ 0 60000 65536"/>
                  <a:gd name="T13" fmla="*/ 0 60000 65536"/>
                  <a:gd name="T14" fmla="*/ 0 60000 65536"/>
                  <a:gd name="T15" fmla="*/ 0 w 34"/>
                  <a:gd name="T16" fmla="*/ 0 h 71"/>
                  <a:gd name="T17" fmla="*/ 34 w 34"/>
                  <a:gd name="T18" fmla="*/ 71 h 71"/>
                </a:gdLst>
                <a:ahLst/>
                <a:cxnLst>
                  <a:cxn ang="T10">
                    <a:pos x="T0" y="T1"/>
                  </a:cxn>
                  <a:cxn ang="T11">
                    <a:pos x="T2" y="T3"/>
                  </a:cxn>
                  <a:cxn ang="T12">
                    <a:pos x="T4" y="T5"/>
                  </a:cxn>
                  <a:cxn ang="T13">
                    <a:pos x="T6" y="T7"/>
                  </a:cxn>
                  <a:cxn ang="T14">
                    <a:pos x="T8" y="T9"/>
                  </a:cxn>
                </a:cxnLst>
                <a:rect l="T15" t="T16" r="T17" b="T18"/>
                <a:pathLst>
                  <a:path w="34" h="71">
                    <a:moveTo>
                      <a:pt x="16" y="71"/>
                    </a:moveTo>
                    <a:cubicBezTo>
                      <a:pt x="20" y="60"/>
                      <a:pt x="28" y="57"/>
                      <a:pt x="34" y="47"/>
                    </a:cubicBezTo>
                    <a:cubicBezTo>
                      <a:pt x="33" y="43"/>
                      <a:pt x="34" y="37"/>
                      <a:pt x="31" y="34"/>
                    </a:cubicBezTo>
                    <a:cubicBezTo>
                      <a:pt x="26" y="29"/>
                      <a:pt x="13" y="22"/>
                      <a:pt x="13" y="22"/>
                    </a:cubicBezTo>
                    <a:cubicBezTo>
                      <a:pt x="0" y="2"/>
                      <a:pt x="0" y="11"/>
                      <a:pt x="0" y="0"/>
                    </a:cubicBezTo>
                  </a:path>
                </a:pathLst>
              </a:custGeom>
              <a:noFill/>
              <a:ln w="3" cap="rnd">
                <a:solidFill>
                  <a:srgbClr val="000000"/>
                </a:solidFill>
                <a:prstDash val="solid"/>
                <a:round/>
                <a:headEnd/>
                <a:tailEnd/>
              </a:ln>
            </p:spPr>
            <p:txBody>
              <a:bodyPr/>
              <a:lstStyle/>
              <a:p>
                <a:endParaRPr lang="en-US"/>
              </a:p>
            </p:txBody>
          </p:sp>
          <p:sp>
            <p:nvSpPr>
              <p:cNvPr id="98" name="Freeform 210">
                <a:extLst>
                  <a:ext uri="{FF2B5EF4-FFF2-40B4-BE49-F238E27FC236}">
                    <a16:creationId xmlns:a16="http://schemas.microsoft.com/office/drawing/2014/main" id="{8B790CE8-5145-4CC9-8FF4-23292A91FB20}"/>
                  </a:ext>
                </a:extLst>
              </p:cNvPr>
              <p:cNvSpPr>
                <a:spLocks/>
              </p:cNvSpPr>
              <p:nvPr/>
            </p:nvSpPr>
            <p:spPr bwMode="auto">
              <a:xfrm>
                <a:off x="1781" y="2838"/>
                <a:ext cx="36" cy="43"/>
              </a:xfrm>
              <a:custGeom>
                <a:avLst/>
                <a:gdLst>
                  <a:gd name="T0" fmla="*/ 0 w 36"/>
                  <a:gd name="T1" fmla="*/ 43 h 43"/>
                  <a:gd name="T2" fmla="*/ 15 w 36"/>
                  <a:gd name="T3" fmla="*/ 25 h 43"/>
                  <a:gd name="T4" fmla="*/ 21 w 36"/>
                  <a:gd name="T5" fmla="*/ 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0" y="43"/>
                    </a:moveTo>
                    <a:cubicBezTo>
                      <a:pt x="6" y="37"/>
                      <a:pt x="11" y="34"/>
                      <a:pt x="15" y="25"/>
                    </a:cubicBezTo>
                    <a:cubicBezTo>
                      <a:pt x="19" y="18"/>
                      <a:pt x="16" y="8"/>
                      <a:pt x="21" y="3"/>
                    </a:cubicBezTo>
                    <a:cubicBezTo>
                      <a:pt x="25" y="0"/>
                      <a:pt x="36" y="0"/>
                      <a:pt x="36" y="0"/>
                    </a:cubicBezTo>
                  </a:path>
                </a:pathLst>
              </a:custGeom>
              <a:noFill/>
              <a:ln w="3" cap="rnd">
                <a:solidFill>
                  <a:srgbClr val="000000"/>
                </a:solidFill>
                <a:prstDash val="solid"/>
                <a:round/>
                <a:headEnd/>
                <a:tailEnd/>
              </a:ln>
            </p:spPr>
            <p:txBody>
              <a:bodyPr/>
              <a:lstStyle/>
              <a:p>
                <a:endParaRPr lang="en-US"/>
              </a:p>
            </p:txBody>
          </p:sp>
          <p:sp>
            <p:nvSpPr>
              <p:cNvPr id="99" name="Freeform 211">
                <a:extLst>
                  <a:ext uri="{FF2B5EF4-FFF2-40B4-BE49-F238E27FC236}">
                    <a16:creationId xmlns:a16="http://schemas.microsoft.com/office/drawing/2014/main" id="{79FD9DC9-0C93-4A9F-BECC-60EE384E424F}"/>
                  </a:ext>
                </a:extLst>
              </p:cNvPr>
              <p:cNvSpPr>
                <a:spLocks/>
              </p:cNvSpPr>
              <p:nvPr/>
            </p:nvSpPr>
            <p:spPr bwMode="auto">
              <a:xfrm>
                <a:off x="1621" y="2912"/>
                <a:ext cx="67" cy="19"/>
              </a:xfrm>
              <a:custGeom>
                <a:avLst/>
                <a:gdLst>
                  <a:gd name="T0" fmla="*/ 67 w 67"/>
                  <a:gd name="T1" fmla="*/ 0 h 19"/>
                  <a:gd name="T2" fmla="*/ 21 w 67"/>
                  <a:gd name="T3" fmla="*/ 19 h 19"/>
                  <a:gd name="T4" fmla="*/ 0 w 67"/>
                  <a:gd name="T5" fmla="*/ 6 h 19"/>
                  <a:gd name="T6" fmla="*/ 0 60000 65536"/>
                  <a:gd name="T7" fmla="*/ 0 60000 65536"/>
                  <a:gd name="T8" fmla="*/ 0 60000 65536"/>
                  <a:gd name="T9" fmla="*/ 0 w 67"/>
                  <a:gd name="T10" fmla="*/ 0 h 19"/>
                  <a:gd name="T11" fmla="*/ 67 w 67"/>
                  <a:gd name="T12" fmla="*/ 19 h 19"/>
                </a:gdLst>
                <a:ahLst/>
                <a:cxnLst>
                  <a:cxn ang="T6">
                    <a:pos x="T0" y="T1"/>
                  </a:cxn>
                  <a:cxn ang="T7">
                    <a:pos x="T2" y="T3"/>
                  </a:cxn>
                  <a:cxn ang="T8">
                    <a:pos x="T4" y="T5"/>
                  </a:cxn>
                </a:cxnLst>
                <a:rect l="T9" t="T10" r="T11" b="T12"/>
                <a:pathLst>
                  <a:path w="67" h="19">
                    <a:moveTo>
                      <a:pt x="67" y="0"/>
                    </a:moveTo>
                    <a:cubicBezTo>
                      <a:pt x="51" y="6"/>
                      <a:pt x="37" y="14"/>
                      <a:pt x="21" y="19"/>
                    </a:cubicBezTo>
                    <a:cubicBezTo>
                      <a:pt x="1" y="12"/>
                      <a:pt x="6" y="18"/>
                      <a:pt x="0" y="6"/>
                    </a:cubicBezTo>
                  </a:path>
                </a:pathLst>
              </a:custGeom>
              <a:noFill/>
              <a:ln w="3" cap="rnd">
                <a:solidFill>
                  <a:srgbClr val="000000"/>
                </a:solidFill>
                <a:prstDash val="solid"/>
                <a:round/>
                <a:headEnd/>
                <a:tailEnd/>
              </a:ln>
            </p:spPr>
            <p:txBody>
              <a:bodyPr/>
              <a:lstStyle/>
              <a:p>
                <a:endParaRPr lang="en-US"/>
              </a:p>
            </p:txBody>
          </p:sp>
          <p:sp>
            <p:nvSpPr>
              <p:cNvPr id="100" name="Freeform 212">
                <a:extLst>
                  <a:ext uri="{FF2B5EF4-FFF2-40B4-BE49-F238E27FC236}">
                    <a16:creationId xmlns:a16="http://schemas.microsoft.com/office/drawing/2014/main" id="{4F4EDE44-9FEE-4430-B55A-B7543476F18F}"/>
                  </a:ext>
                </a:extLst>
              </p:cNvPr>
              <p:cNvSpPr>
                <a:spLocks/>
              </p:cNvSpPr>
              <p:nvPr/>
            </p:nvSpPr>
            <p:spPr bwMode="auto">
              <a:xfrm>
                <a:off x="1667" y="2931"/>
                <a:ext cx="40" cy="38"/>
              </a:xfrm>
              <a:custGeom>
                <a:avLst/>
                <a:gdLst>
                  <a:gd name="T0" fmla="*/ 40 w 40"/>
                  <a:gd name="T1" fmla="*/ 0 h 38"/>
                  <a:gd name="T2" fmla="*/ 15 w 40"/>
                  <a:gd name="T3" fmla="*/ 15 h 38"/>
                  <a:gd name="T4" fmla="*/ 0 w 40"/>
                  <a:gd name="T5" fmla="*/ 28 h 38"/>
                  <a:gd name="T6" fmla="*/ 0 60000 65536"/>
                  <a:gd name="T7" fmla="*/ 0 60000 65536"/>
                  <a:gd name="T8" fmla="*/ 0 60000 65536"/>
                  <a:gd name="T9" fmla="*/ 0 w 40"/>
                  <a:gd name="T10" fmla="*/ 0 h 38"/>
                  <a:gd name="T11" fmla="*/ 40 w 40"/>
                  <a:gd name="T12" fmla="*/ 38 h 38"/>
                </a:gdLst>
                <a:ahLst/>
                <a:cxnLst>
                  <a:cxn ang="T6">
                    <a:pos x="T0" y="T1"/>
                  </a:cxn>
                  <a:cxn ang="T7">
                    <a:pos x="T2" y="T3"/>
                  </a:cxn>
                  <a:cxn ang="T8">
                    <a:pos x="T4" y="T5"/>
                  </a:cxn>
                </a:cxnLst>
                <a:rect l="T9" t="T10" r="T11" b="T12"/>
                <a:pathLst>
                  <a:path w="40" h="38">
                    <a:moveTo>
                      <a:pt x="40" y="0"/>
                    </a:moveTo>
                    <a:cubicBezTo>
                      <a:pt x="18" y="7"/>
                      <a:pt x="25" y="0"/>
                      <a:pt x="15" y="15"/>
                    </a:cubicBezTo>
                    <a:cubicBezTo>
                      <a:pt x="14" y="23"/>
                      <a:pt x="10" y="38"/>
                      <a:pt x="0" y="28"/>
                    </a:cubicBezTo>
                  </a:path>
                </a:pathLst>
              </a:custGeom>
              <a:noFill/>
              <a:ln w="3" cap="rnd">
                <a:solidFill>
                  <a:srgbClr val="000000"/>
                </a:solidFill>
                <a:prstDash val="solid"/>
                <a:round/>
                <a:headEnd/>
                <a:tailEnd/>
              </a:ln>
            </p:spPr>
            <p:txBody>
              <a:bodyPr/>
              <a:lstStyle/>
              <a:p>
                <a:endParaRPr lang="en-US"/>
              </a:p>
            </p:txBody>
          </p:sp>
          <p:sp>
            <p:nvSpPr>
              <p:cNvPr id="101" name="Freeform 213">
                <a:extLst>
                  <a:ext uri="{FF2B5EF4-FFF2-40B4-BE49-F238E27FC236}">
                    <a16:creationId xmlns:a16="http://schemas.microsoft.com/office/drawing/2014/main" id="{768C40B8-78A6-420A-9F9C-EAAD51AC8BC5}"/>
                  </a:ext>
                </a:extLst>
              </p:cNvPr>
              <p:cNvSpPr>
                <a:spLocks/>
              </p:cNvSpPr>
              <p:nvPr/>
            </p:nvSpPr>
            <p:spPr bwMode="auto">
              <a:xfrm>
                <a:off x="1691" y="2922"/>
                <a:ext cx="38" cy="55"/>
              </a:xfrm>
              <a:custGeom>
                <a:avLst/>
                <a:gdLst>
                  <a:gd name="T0" fmla="*/ 31 w 38"/>
                  <a:gd name="T1" fmla="*/ 0 h 55"/>
                  <a:gd name="T2" fmla="*/ 31 w 38"/>
                  <a:gd name="T3" fmla="*/ 43 h 55"/>
                  <a:gd name="T4" fmla="*/ 0 w 38"/>
                  <a:gd name="T5" fmla="*/ 55 h 55"/>
                  <a:gd name="T6" fmla="*/ 0 60000 65536"/>
                  <a:gd name="T7" fmla="*/ 0 60000 65536"/>
                  <a:gd name="T8" fmla="*/ 0 60000 65536"/>
                  <a:gd name="T9" fmla="*/ 0 w 38"/>
                  <a:gd name="T10" fmla="*/ 0 h 55"/>
                  <a:gd name="T11" fmla="*/ 38 w 38"/>
                  <a:gd name="T12" fmla="*/ 55 h 55"/>
                </a:gdLst>
                <a:ahLst/>
                <a:cxnLst>
                  <a:cxn ang="T6">
                    <a:pos x="T0" y="T1"/>
                  </a:cxn>
                  <a:cxn ang="T7">
                    <a:pos x="T2" y="T3"/>
                  </a:cxn>
                  <a:cxn ang="T8">
                    <a:pos x="T4" y="T5"/>
                  </a:cxn>
                </a:cxnLst>
                <a:rect l="T9" t="T10" r="T11" b="T12"/>
                <a:pathLst>
                  <a:path w="38" h="55">
                    <a:moveTo>
                      <a:pt x="31" y="0"/>
                    </a:moveTo>
                    <a:cubicBezTo>
                      <a:pt x="32" y="9"/>
                      <a:pt x="38" y="37"/>
                      <a:pt x="31" y="43"/>
                    </a:cubicBezTo>
                    <a:cubicBezTo>
                      <a:pt x="19" y="53"/>
                      <a:pt x="8" y="40"/>
                      <a:pt x="0" y="55"/>
                    </a:cubicBezTo>
                  </a:path>
                </a:pathLst>
              </a:custGeom>
              <a:noFill/>
              <a:ln w="3" cap="rnd">
                <a:solidFill>
                  <a:srgbClr val="000000"/>
                </a:solidFill>
                <a:prstDash val="solid"/>
                <a:round/>
                <a:headEnd/>
                <a:tailEnd/>
              </a:ln>
            </p:spPr>
            <p:txBody>
              <a:bodyPr/>
              <a:lstStyle/>
              <a:p>
                <a:endParaRPr lang="en-US"/>
              </a:p>
            </p:txBody>
          </p:sp>
          <p:sp>
            <p:nvSpPr>
              <p:cNvPr id="102" name="Freeform 214">
                <a:extLst>
                  <a:ext uri="{FF2B5EF4-FFF2-40B4-BE49-F238E27FC236}">
                    <a16:creationId xmlns:a16="http://schemas.microsoft.com/office/drawing/2014/main" id="{2EFF632E-D6F3-4C2C-9BB5-A838824E7857}"/>
                  </a:ext>
                </a:extLst>
              </p:cNvPr>
              <p:cNvSpPr>
                <a:spLocks/>
              </p:cNvSpPr>
              <p:nvPr/>
            </p:nvSpPr>
            <p:spPr bwMode="auto">
              <a:xfrm>
                <a:off x="1728" y="2934"/>
                <a:ext cx="39" cy="49"/>
              </a:xfrm>
              <a:custGeom>
                <a:avLst/>
                <a:gdLst>
                  <a:gd name="T0" fmla="*/ 37 w 39"/>
                  <a:gd name="T1" fmla="*/ 0 h 49"/>
                  <a:gd name="T2" fmla="*/ 31 w 39"/>
                  <a:gd name="T3" fmla="*/ 9 h 49"/>
                  <a:gd name="T4" fmla="*/ 31 w 39"/>
                  <a:gd name="T5" fmla="*/ 40 h 49"/>
                  <a:gd name="T6" fmla="*/ 13 w 39"/>
                  <a:gd name="T7" fmla="*/ 46 h 49"/>
                  <a:gd name="T8" fmla="*/ 0 w 39"/>
                  <a:gd name="T9" fmla="*/ 49 h 49"/>
                  <a:gd name="T10" fmla="*/ 0 60000 65536"/>
                  <a:gd name="T11" fmla="*/ 0 60000 65536"/>
                  <a:gd name="T12" fmla="*/ 0 60000 65536"/>
                  <a:gd name="T13" fmla="*/ 0 60000 65536"/>
                  <a:gd name="T14" fmla="*/ 0 60000 65536"/>
                  <a:gd name="T15" fmla="*/ 0 w 39"/>
                  <a:gd name="T16" fmla="*/ 0 h 49"/>
                  <a:gd name="T17" fmla="*/ 39 w 39"/>
                  <a:gd name="T18" fmla="*/ 49 h 49"/>
                </a:gdLst>
                <a:ahLst/>
                <a:cxnLst>
                  <a:cxn ang="T10">
                    <a:pos x="T0" y="T1"/>
                  </a:cxn>
                  <a:cxn ang="T11">
                    <a:pos x="T2" y="T3"/>
                  </a:cxn>
                  <a:cxn ang="T12">
                    <a:pos x="T4" y="T5"/>
                  </a:cxn>
                  <a:cxn ang="T13">
                    <a:pos x="T6" y="T7"/>
                  </a:cxn>
                  <a:cxn ang="T14">
                    <a:pos x="T8" y="T9"/>
                  </a:cxn>
                </a:cxnLst>
                <a:rect l="T15" t="T16" r="T17" b="T18"/>
                <a:pathLst>
                  <a:path w="39" h="49">
                    <a:moveTo>
                      <a:pt x="37" y="0"/>
                    </a:moveTo>
                    <a:cubicBezTo>
                      <a:pt x="35" y="3"/>
                      <a:pt x="32" y="6"/>
                      <a:pt x="31" y="9"/>
                    </a:cubicBezTo>
                    <a:cubicBezTo>
                      <a:pt x="31" y="14"/>
                      <a:pt x="39" y="33"/>
                      <a:pt x="31" y="40"/>
                    </a:cubicBezTo>
                    <a:cubicBezTo>
                      <a:pt x="26" y="44"/>
                      <a:pt x="19" y="44"/>
                      <a:pt x="13" y="46"/>
                    </a:cubicBezTo>
                    <a:cubicBezTo>
                      <a:pt x="9" y="48"/>
                      <a:pt x="0" y="49"/>
                      <a:pt x="0" y="49"/>
                    </a:cubicBezTo>
                  </a:path>
                </a:pathLst>
              </a:custGeom>
              <a:noFill/>
              <a:ln w="3" cap="rnd">
                <a:solidFill>
                  <a:srgbClr val="000000"/>
                </a:solidFill>
                <a:prstDash val="solid"/>
                <a:round/>
                <a:headEnd/>
                <a:tailEnd/>
              </a:ln>
            </p:spPr>
            <p:txBody>
              <a:bodyPr/>
              <a:lstStyle/>
              <a:p>
                <a:endParaRPr lang="en-US"/>
              </a:p>
            </p:txBody>
          </p:sp>
          <p:sp>
            <p:nvSpPr>
              <p:cNvPr id="103" name="Freeform 215">
                <a:extLst>
                  <a:ext uri="{FF2B5EF4-FFF2-40B4-BE49-F238E27FC236}">
                    <a16:creationId xmlns:a16="http://schemas.microsoft.com/office/drawing/2014/main" id="{7646A63C-A973-4913-B8A1-6AEA4F60A7C6}"/>
                  </a:ext>
                </a:extLst>
              </p:cNvPr>
              <p:cNvSpPr>
                <a:spLocks/>
              </p:cNvSpPr>
              <p:nvPr/>
            </p:nvSpPr>
            <p:spPr bwMode="auto">
              <a:xfrm>
                <a:off x="1782" y="2922"/>
                <a:ext cx="20" cy="52"/>
              </a:xfrm>
              <a:custGeom>
                <a:avLst/>
                <a:gdLst>
                  <a:gd name="T0" fmla="*/ 5 w 20"/>
                  <a:gd name="T1" fmla="*/ 0 h 52"/>
                  <a:gd name="T2" fmla="*/ 2 w 20"/>
                  <a:gd name="T3" fmla="*/ 37 h 52"/>
                  <a:gd name="T4" fmla="*/ 20 w 20"/>
                  <a:gd name="T5" fmla="*/ 52 h 52"/>
                  <a:gd name="T6" fmla="*/ 0 60000 65536"/>
                  <a:gd name="T7" fmla="*/ 0 60000 65536"/>
                  <a:gd name="T8" fmla="*/ 0 60000 65536"/>
                  <a:gd name="T9" fmla="*/ 0 w 20"/>
                  <a:gd name="T10" fmla="*/ 0 h 52"/>
                  <a:gd name="T11" fmla="*/ 20 w 20"/>
                  <a:gd name="T12" fmla="*/ 52 h 52"/>
                </a:gdLst>
                <a:ahLst/>
                <a:cxnLst>
                  <a:cxn ang="T6">
                    <a:pos x="T0" y="T1"/>
                  </a:cxn>
                  <a:cxn ang="T7">
                    <a:pos x="T2" y="T3"/>
                  </a:cxn>
                  <a:cxn ang="T8">
                    <a:pos x="T4" y="T5"/>
                  </a:cxn>
                </a:cxnLst>
                <a:rect l="T9" t="T10" r="T11" b="T12"/>
                <a:pathLst>
                  <a:path w="20" h="52">
                    <a:moveTo>
                      <a:pt x="5" y="0"/>
                    </a:moveTo>
                    <a:cubicBezTo>
                      <a:pt x="4" y="12"/>
                      <a:pt x="0" y="24"/>
                      <a:pt x="2" y="37"/>
                    </a:cubicBezTo>
                    <a:cubicBezTo>
                      <a:pt x="3" y="49"/>
                      <a:pt x="20" y="38"/>
                      <a:pt x="20" y="52"/>
                    </a:cubicBezTo>
                  </a:path>
                </a:pathLst>
              </a:custGeom>
              <a:noFill/>
              <a:ln w="3" cap="rnd">
                <a:solidFill>
                  <a:srgbClr val="000000"/>
                </a:solidFill>
                <a:prstDash val="solid"/>
                <a:round/>
                <a:headEnd/>
                <a:tailEnd/>
              </a:ln>
            </p:spPr>
            <p:txBody>
              <a:bodyPr/>
              <a:lstStyle/>
              <a:p>
                <a:endParaRPr lang="en-US"/>
              </a:p>
            </p:txBody>
          </p:sp>
          <p:grpSp>
            <p:nvGrpSpPr>
              <p:cNvPr id="104" name="Group 219">
                <a:extLst>
                  <a:ext uri="{FF2B5EF4-FFF2-40B4-BE49-F238E27FC236}">
                    <a16:creationId xmlns:a16="http://schemas.microsoft.com/office/drawing/2014/main" id="{BAEFA4F0-F673-4332-8F91-B5A63EF88735}"/>
                  </a:ext>
                </a:extLst>
              </p:cNvPr>
              <p:cNvGrpSpPr>
                <a:grpSpLocks/>
              </p:cNvGrpSpPr>
              <p:nvPr/>
            </p:nvGrpSpPr>
            <p:grpSpPr bwMode="auto">
              <a:xfrm>
                <a:off x="1684" y="2871"/>
                <a:ext cx="144" cy="74"/>
                <a:chOff x="1684" y="2871"/>
                <a:chExt cx="144" cy="74"/>
              </a:xfrm>
            </p:grpSpPr>
            <p:pic>
              <p:nvPicPr>
                <p:cNvPr id="114" name="Picture 216">
                  <a:extLst>
                    <a:ext uri="{FF2B5EF4-FFF2-40B4-BE49-F238E27FC236}">
                      <a16:creationId xmlns:a16="http://schemas.microsoft.com/office/drawing/2014/main" id="{CFD287FA-1737-49B8-A376-8B49D57716EA}"/>
                    </a:ext>
                  </a:extLst>
                </p:cNvPr>
                <p:cNvPicPr>
                  <a:picLocks noChangeAspect="1" noChangeArrowheads="1"/>
                </p:cNvPicPr>
                <p:nvPr/>
              </p:nvPicPr>
              <p:blipFill>
                <a:blip r:embed="rId4"/>
                <a:srcRect/>
                <a:stretch>
                  <a:fillRect/>
                </a:stretch>
              </p:blipFill>
              <p:spPr bwMode="auto">
                <a:xfrm>
                  <a:off x="1684" y="2871"/>
                  <a:ext cx="144" cy="74"/>
                </a:xfrm>
                <a:prstGeom prst="rect">
                  <a:avLst/>
                </a:prstGeom>
                <a:noFill/>
                <a:ln w="9525">
                  <a:noFill/>
                  <a:miter lim="800000"/>
                  <a:headEnd/>
                  <a:tailEnd/>
                </a:ln>
              </p:spPr>
            </p:pic>
            <p:pic>
              <p:nvPicPr>
                <p:cNvPr id="115" name="Picture 217">
                  <a:extLst>
                    <a:ext uri="{FF2B5EF4-FFF2-40B4-BE49-F238E27FC236}">
                      <a16:creationId xmlns:a16="http://schemas.microsoft.com/office/drawing/2014/main" id="{DAB46F57-EC1D-490C-939A-6A50AFE8A6E5}"/>
                    </a:ext>
                  </a:extLst>
                </p:cNvPr>
                <p:cNvPicPr>
                  <a:picLocks noChangeAspect="1" noChangeArrowheads="1"/>
                </p:cNvPicPr>
                <p:nvPr/>
              </p:nvPicPr>
              <p:blipFill>
                <a:blip r:embed="rId5"/>
                <a:srcRect/>
                <a:stretch>
                  <a:fillRect/>
                </a:stretch>
              </p:blipFill>
              <p:spPr bwMode="auto">
                <a:xfrm>
                  <a:off x="1684" y="2871"/>
                  <a:ext cx="144" cy="74"/>
                </a:xfrm>
                <a:prstGeom prst="rect">
                  <a:avLst/>
                </a:prstGeom>
                <a:noFill/>
                <a:ln w="9525">
                  <a:noFill/>
                  <a:miter lim="800000"/>
                  <a:headEnd/>
                  <a:tailEnd/>
                </a:ln>
              </p:spPr>
            </p:pic>
            <p:sp>
              <p:nvSpPr>
                <p:cNvPr id="116" name="Oval 218">
                  <a:extLst>
                    <a:ext uri="{FF2B5EF4-FFF2-40B4-BE49-F238E27FC236}">
                      <a16:creationId xmlns:a16="http://schemas.microsoft.com/office/drawing/2014/main" id="{35F07245-5142-4621-9C37-49F053AF9573}"/>
                    </a:ext>
                  </a:extLst>
                </p:cNvPr>
                <p:cNvSpPr>
                  <a:spLocks noChangeArrowheads="1"/>
                </p:cNvSpPr>
                <p:nvPr/>
              </p:nvSpPr>
              <p:spPr bwMode="auto">
                <a:xfrm>
                  <a:off x="1686" y="2871"/>
                  <a:ext cx="139" cy="70"/>
                </a:xfrm>
                <a:prstGeom prst="ellipse">
                  <a:avLst/>
                </a:prstGeom>
                <a:noFill/>
                <a:ln w="3" cap="rnd">
                  <a:solidFill>
                    <a:srgbClr val="000000"/>
                  </a:solidFill>
                  <a:round/>
                  <a:headEnd/>
                  <a:tailEnd/>
                </a:ln>
              </p:spPr>
              <p:txBody>
                <a:bodyPr/>
                <a:lstStyle/>
                <a:p>
                  <a:endParaRPr lang="en-US"/>
                </a:p>
              </p:txBody>
            </p:sp>
          </p:grpSp>
          <p:sp>
            <p:nvSpPr>
              <p:cNvPr id="105" name="Freeform 220">
                <a:extLst>
                  <a:ext uri="{FF2B5EF4-FFF2-40B4-BE49-F238E27FC236}">
                    <a16:creationId xmlns:a16="http://schemas.microsoft.com/office/drawing/2014/main" id="{C40D5D9B-954A-4B41-9BA1-094FCE157EB9}"/>
                  </a:ext>
                </a:extLst>
              </p:cNvPr>
              <p:cNvSpPr>
                <a:spLocks/>
              </p:cNvSpPr>
              <p:nvPr/>
            </p:nvSpPr>
            <p:spPr bwMode="auto">
              <a:xfrm>
                <a:off x="1651" y="2850"/>
                <a:ext cx="44" cy="31"/>
              </a:xfrm>
              <a:custGeom>
                <a:avLst/>
                <a:gdLst>
                  <a:gd name="T0" fmla="*/ 44 w 44"/>
                  <a:gd name="T1" fmla="*/ 31 h 31"/>
                  <a:gd name="T2" fmla="*/ 34 w 44"/>
                  <a:gd name="T3" fmla="*/ 28 h 31"/>
                  <a:gd name="T4" fmla="*/ 31 w 44"/>
                  <a:gd name="T5" fmla="*/ 19 h 31"/>
                  <a:gd name="T6" fmla="*/ 0 w 44"/>
                  <a:gd name="T7" fmla="*/ 0 h 31"/>
                  <a:gd name="T8" fmla="*/ 0 60000 65536"/>
                  <a:gd name="T9" fmla="*/ 0 60000 65536"/>
                  <a:gd name="T10" fmla="*/ 0 60000 65536"/>
                  <a:gd name="T11" fmla="*/ 0 60000 65536"/>
                  <a:gd name="T12" fmla="*/ 0 w 44"/>
                  <a:gd name="T13" fmla="*/ 0 h 31"/>
                  <a:gd name="T14" fmla="*/ 44 w 44"/>
                  <a:gd name="T15" fmla="*/ 31 h 31"/>
                </a:gdLst>
                <a:ahLst/>
                <a:cxnLst>
                  <a:cxn ang="T8">
                    <a:pos x="T0" y="T1"/>
                  </a:cxn>
                  <a:cxn ang="T9">
                    <a:pos x="T2" y="T3"/>
                  </a:cxn>
                  <a:cxn ang="T10">
                    <a:pos x="T4" y="T5"/>
                  </a:cxn>
                  <a:cxn ang="T11">
                    <a:pos x="T6" y="T7"/>
                  </a:cxn>
                </a:cxnLst>
                <a:rect l="T12" t="T13" r="T14" b="T15"/>
                <a:pathLst>
                  <a:path w="44" h="31">
                    <a:moveTo>
                      <a:pt x="44" y="31"/>
                    </a:moveTo>
                    <a:cubicBezTo>
                      <a:pt x="40" y="30"/>
                      <a:pt x="36" y="30"/>
                      <a:pt x="34" y="28"/>
                    </a:cubicBezTo>
                    <a:cubicBezTo>
                      <a:pt x="32" y="26"/>
                      <a:pt x="33" y="22"/>
                      <a:pt x="31" y="19"/>
                    </a:cubicBezTo>
                    <a:cubicBezTo>
                      <a:pt x="27" y="12"/>
                      <a:pt x="9" y="0"/>
                      <a:pt x="0" y="0"/>
                    </a:cubicBezTo>
                  </a:path>
                </a:pathLst>
              </a:custGeom>
              <a:noFill/>
              <a:ln w="3" cap="rnd">
                <a:solidFill>
                  <a:srgbClr val="000000"/>
                </a:solidFill>
                <a:prstDash val="solid"/>
                <a:round/>
                <a:headEnd/>
                <a:tailEnd/>
              </a:ln>
            </p:spPr>
            <p:txBody>
              <a:bodyPr/>
              <a:lstStyle/>
              <a:p>
                <a:endParaRPr lang="en-US"/>
              </a:p>
            </p:txBody>
          </p:sp>
          <p:sp>
            <p:nvSpPr>
              <p:cNvPr id="106" name="Freeform 221">
                <a:extLst>
                  <a:ext uri="{FF2B5EF4-FFF2-40B4-BE49-F238E27FC236}">
                    <a16:creationId xmlns:a16="http://schemas.microsoft.com/office/drawing/2014/main" id="{5A2B806E-F8B0-4497-99DA-2C503922438B}"/>
                  </a:ext>
                </a:extLst>
              </p:cNvPr>
              <p:cNvSpPr>
                <a:spLocks/>
              </p:cNvSpPr>
              <p:nvPr/>
            </p:nvSpPr>
            <p:spPr bwMode="auto">
              <a:xfrm>
                <a:off x="1702" y="2844"/>
                <a:ext cx="17" cy="44"/>
              </a:xfrm>
              <a:custGeom>
                <a:avLst/>
                <a:gdLst>
                  <a:gd name="T0" fmla="*/ 11 w 17"/>
                  <a:gd name="T1" fmla="*/ 44 h 44"/>
                  <a:gd name="T2" fmla="*/ 17 w 17"/>
                  <a:gd name="T3" fmla="*/ 6 h 44"/>
                  <a:gd name="T4" fmla="*/ 8 w 17"/>
                  <a:gd name="T5" fmla="*/ 0 h 44"/>
                  <a:gd name="T6" fmla="*/ 0 60000 65536"/>
                  <a:gd name="T7" fmla="*/ 0 60000 65536"/>
                  <a:gd name="T8" fmla="*/ 0 60000 65536"/>
                  <a:gd name="T9" fmla="*/ 0 w 17"/>
                  <a:gd name="T10" fmla="*/ 0 h 44"/>
                  <a:gd name="T11" fmla="*/ 17 w 17"/>
                  <a:gd name="T12" fmla="*/ 44 h 44"/>
                </a:gdLst>
                <a:ahLst/>
                <a:cxnLst>
                  <a:cxn ang="T6">
                    <a:pos x="T0" y="T1"/>
                  </a:cxn>
                  <a:cxn ang="T7">
                    <a:pos x="T2" y="T3"/>
                  </a:cxn>
                  <a:cxn ang="T8">
                    <a:pos x="T4" y="T5"/>
                  </a:cxn>
                </a:cxnLst>
                <a:rect l="T9" t="T10" r="T11" b="T12"/>
                <a:pathLst>
                  <a:path w="17" h="44">
                    <a:moveTo>
                      <a:pt x="11" y="44"/>
                    </a:moveTo>
                    <a:cubicBezTo>
                      <a:pt x="0" y="27"/>
                      <a:pt x="12" y="23"/>
                      <a:pt x="17" y="6"/>
                    </a:cubicBezTo>
                    <a:cubicBezTo>
                      <a:pt x="14" y="4"/>
                      <a:pt x="8" y="0"/>
                      <a:pt x="8" y="0"/>
                    </a:cubicBezTo>
                  </a:path>
                </a:pathLst>
              </a:custGeom>
              <a:noFill/>
              <a:ln w="3" cap="rnd">
                <a:solidFill>
                  <a:srgbClr val="000000"/>
                </a:solidFill>
                <a:prstDash val="solid"/>
                <a:round/>
                <a:headEnd/>
                <a:tailEnd/>
              </a:ln>
            </p:spPr>
            <p:txBody>
              <a:bodyPr/>
              <a:lstStyle/>
              <a:p>
                <a:endParaRPr lang="en-US"/>
              </a:p>
            </p:txBody>
          </p:sp>
          <p:sp>
            <p:nvSpPr>
              <p:cNvPr id="107" name="Freeform 222">
                <a:extLst>
                  <a:ext uri="{FF2B5EF4-FFF2-40B4-BE49-F238E27FC236}">
                    <a16:creationId xmlns:a16="http://schemas.microsoft.com/office/drawing/2014/main" id="{288B7C5E-FE0B-4F95-994F-23871BBD0D39}"/>
                  </a:ext>
                </a:extLst>
              </p:cNvPr>
              <p:cNvSpPr>
                <a:spLocks/>
              </p:cNvSpPr>
              <p:nvPr/>
            </p:nvSpPr>
            <p:spPr bwMode="auto">
              <a:xfrm>
                <a:off x="1728" y="2813"/>
                <a:ext cx="34" cy="71"/>
              </a:xfrm>
              <a:custGeom>
                <a:avLst/>
                <a:gdLst>
                  <a:gd name="T0" fmla="*/ 16 w 34"/>
                  <a:gd name="T1" fmla="*/ 71 h 71"/>
                  <a:gd name="T2" fmla="*/ 34 w 34"/>
                  <a:gd name="T3" fmla="*/ 47 h 71"/>
                  <a:gd name="T4" fmla="*/ 31 w 34"/>
                  <a:gd name="T5" fmla="*/ 34 h 71"/>
                  <a:gd name="T6" fmla="*/ 13 w 34"/>
                  <a:gd name="T7" fmla="*/ 22 h 71"/>
                  <a:gd name="T8" fmla="*/ 0 w 34"/>
                  <a:gd name="T9" fmla="*/ 0 h 71"/>
                  <a:gd name="T10" fmla="*/ 0 60000 65536"/>
                  <a:gd name="T11" fmla="*/ 0 60000 65536"/>
                  <a:gd name="T12" fmla="*/ 0 60000 65536"/>
                  <a:gd name="T13" fmla="*/ 0 60000 65536"/>
                  <a:gd name="T14" fmla="*/ 0 60000 65536"/>
                  <a:gd name="T15" fmla="*/ 0 w 34"/>
                  <a:gd name="T16" fmla="*/ 0 h 71"/>
                  <a:gd name="T17" fmla="*/ 34 w 34"/>
                  <a:gd name="T18" fmla="*/ 71 h 71"/>
                </a:gdLst>
                <a:ahLst/>
                <a:cxnLst>
                  <a:cxn ang="T10">
                    <a:pos x="T0" y="T1"/>
                  </a:cxn>
                  <a:cxn ang="T11">
                    <a:pos x="T2" y="T3"/>
                  </a:cxn>
                  <a:cxn ang="T12">
                    <a:pos x="T4" y="T5"/>
                  </a:cxn>
                  <a:cxn ang="T13">
                    <a:pos x="T6" y="T7"/>
                  </a:cxn>
                  <a:cxn ang="T14">
                    <a:pos x="T8" y="T9"/>
                  </a:cxn>
                </a:cxnLst>
                <a:rect l="T15" t="T16" r="T17" b="T18"/>
                <a:pathLst>
                  <a:path w="34" h="71">
                    <a:moveTo>
                      <a:pt x="16" y="71"/>
                    </a:moveTo>
                    <a:cubicBezTo>
                      <a:pt x="20" y="60"/>
                      <a:pt x="28" y="57"/>
                      <a:pt x="34" y="47"/>
                    </a:cubicBezTo>
                    <a:cubicBezTo>
                      <a:pt x="33" y="43"/>
                      <a:pt x="34" y="37"/>
                      <a:pt x="31" y="34"/>
                    </a:cubicBezTo>
                    <a:cubicBezTo>
                      <a:pt x="26" y="29"/>
                      <a:pt x="13" y="22"/>
                      <a:pt x="13" y="22"/>
                    </a:cubicBezTo>
                    <a:cubicBezTo>
                      <a:pt x="0" y="2"/>
                      <a:pt x="0" y="11"/>
                      <a:pt x="0" y="0"/>
                    </a:cubicBezTo>
                  </a:path>
                </a:pathLst>
              </a:custGeom>
              <a:noFill/>
              <a:ln w="3" cap="rnd">
                <a:solidFill>
                  <a:srgbClr val="000000"/>
                </a:solidFill>
                <a:prstDash val="solid"/>
                <a:round/>
                <a:headEnd/>
                <a:tailEnd/>
              </a:ln>
            </p:spPr>
            <p:txBody>
              <a:bodyPr/>
              <a:lstStyle/>
              <a:p>
                <a:endParaRPr lang="en-US"/>
              </a:p>
            </p:txBody>
          </p:sp>
          <p:sp>
            <p:nvSpPr>
              <p:cNvPr id="108" name="Freeform 223">
                <a:extLst>
                  <a:ext uri="{FF2B5EF4-FFF2-40B4-BE49-F238E27FC236}">
                    <a16:creationId xmlns:a16="http://schemas.microsoft.com/office/drawing/2014/main" id="{7A5837B4-065B-44E3-AFFE-2BAF422B7D21}"/>
                  </a:ext>
                </a:extLst>
              </p:cNvPr>
              <p:cNvSpPr>
                <a:spLocks/>
              </p:cNvSpPr>
              <p:nvPr/>
            </p:nvSpPr>
            <p:spPr bwMode="auto">
              <a:xfrm>
                <a:off x="1781" y="2838"/>
                <a:ext cx="36" cy="43"/>
              </a:xfrm>
              <a:custGeom>
                <a:avLst/>
                <a:gdLst>
                  <a:gd name="T0" fmla="*/ 0 w 36"/>
                  <a:gd name="T1" fmla="*/ 43 h 43"/>
                  <a:gd name="T2" fmla="*/ 15 w 36"/>
                  <a:gd name="T3" fmla="*/ 25 h 43"/>
                  <a:gd name="T4" fmla="*/ 21 w 36"/>
                  <a:gd name="T5" fmla="*/ 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0" y="43"/>
                    </a:moveTo>
                    <a:cubicBezTo>
                      <a:pt x="6" y="37"/>
                      <a:pt x="11" y="34"/>
                      <a:pt x="15" y="25"/>
                    </a:cubicBezTo>
                    <a:cubicBezTo>
                      <a:pt x="19" y="18"/>
                      <a:pt x="16" y="8"/>
                      <a:pt x="21" y="3"/>
                    </a:cubicBezTo>
                    <a:cubicBezTo>
                      <a:pt x="25" y="0"/>
                      <a:pt x="36" y="0"/>
                      <a:pt x="36" y="0"/>
                    </a:cubicBezTo>
                  </a:path>
                </a:pathLst>
              </a:custGeom>
              <a:noFill/>
              <a:ln w="3" cap="rnd">
                <a:solidFill>
                  <a:srgbClr val="000000"/>
                </a:solidFill>
                <a:prstDash val="solid"/>
                <a:round/>
                <a:headEnd/>
                <a:tailEnd/>
              </a:ln>
            </p:spPr>
            <p:txBody>
              <a:bodyPr/>
              <a:lstStyle/>
              <a:p>
                <a:endParaRPr lang="en-US"/>
              </a:p>
            </p:txBody>
          </p:sp>
          <p:sp>
            <p:nvSpPr>
              <p:cNvPr id="109" name="Freeform 224">
                <a:extLst>
                  <a:ext uri="{FF2B5EF4-FFF2-40B4-BE49-F238E27FC236}">
                    <a16:creationId xmlns:a16="http://schemas.microsoft.com/office/drawing/2014/main" id="{A5B1EC0D-FF2D-4CE6-B6B7-6F3F1256C60A}"/>
                  </a:ext>
                </a:extLst>
              </p:cNvPr>
              <p:cNvSpPr>
                <a:spLocks/>
              </p:cNvSpPr>
              <p:nvPr/>
            </p:nvSpPr>
            <p:spPr bwMode="auto">
              <a:xfrm>
                <a:off x="1621" y="2912"/>
                <a:ext cx="67" cy="19"/>
              </a:xfrm>
              <a:custGeom>
                <a:avLst/>
                <a:gdLst>
                  <a:gd name="T0" fmla="*/ 67 w 67"/>
                  <a:gd name="T1" fmla="*/ 0 h 19"/>
                  <a:gd name="T2" fmla="*/ 21 w 67"/>
                  <a:gd name="T3" fmla="*/ 19 h 19"/>
                  <a:gd name="T4" fmla="*/ 0 w 67"/>
                  <a:gd name="T5" fmla="*/ 6 h 19"/>
                  <a:gd name="T6" fmla="*/ 0 60000 65536"/>
                  <a:gd name="T7" fmla="*/ 0 60000 65536"/>
                  <a:gd name="T8" fmla="*/ 0 60000 65536"/>
                  <a:gd name="T9" fmla="*/ 0 w 67"/>
                  <a:gd name="T10" fmla="*/ 0 h 19"/>
                  <a:gd name="T11" fmla="*/ 67 w 67"/>
                  <a:gd name="T12" fmla="*/ 19 h 19"/>
                </a:gdLst>
                <a:ahLst/>
                <a:cxnLst>
                  <a:cxn ang="T6">
                    <a:pos x="T0" y="T1"/>
                  </a:cxn>
                  <a:cxn ang="T7">
                    <a:pos x="T2" y="T3"/>
                  </a:cxn>
                  <a:cxn ang="T8">
                    <a:pos x="T4" y="T5"/>
                  </a:cxn>
                </a:cxnLst>
                <a:rect l="T9" t="T10" r="T11" b="T12"/>
                <a:pathLst>
                  <a:path w="67" h="19">
                    <a:moveTo>
                      <a:pt x="67" y="0"/>
                    </a:moveTo>
                    <a:cubicBezTo>
                      <a:pt x="51" y="6"/>
                      <a:pt x="37" y="14"/>
                      <a:pt x="21" y="19"/>
                    </a:cubicBezTo>
                    <a:cubicBezTo>
                      <a:pt x="1" y="12"/>
                      <a:pt x="6" y="18"/>
                      <a:pt x="0" y="6"/>
                    </a:cubicBezTo>
                  </a:path>
                </a:pathLst>
              </a:custGeom>
              <a:noFill/>
              <a:ln w="3" cap="rnd">
                <a:solidFill>
                  <a:srgbClr val="000000"/>
                </a:solidFill>
                <a:prstDash val="solid"/>
                <a:round/>
                <a:headEnd/>
                <a:tailEnd/>
              </a:ln>
            </p:spPr>
            <p:txBody>
              <a:bodyPr/>
              <a:lstStyle/>
              <a:p>
                <a:endParaRPr lang="en-US"/>
              </a:p>
            </p:txBody>
          </p:sp>
          <p:sp>
            <p:nvSpPr>
              <p:cNvPr id="110" name="Freeform 225">
                <a:extLst>
                  <a:ext uri="{FF2B5EF4-FFF2-40B4-BE49-F238E27FC236}">
                    <a16:creationId xmlns:a16="http://schemas.microsoft.com/office/drawing/2014/main" id="{E36627B9-B88F-40AA-BCA3-765880057B21}"/>
                  </a:ext>
                </a:extLst>
              </p:cNvPr>
              <p:cNvSpPr>
                <a:spLocks/>
              </p:cNvSpPr>
              <p:nvPr/>
            </p:nvSpPr>
            <p:spPr bwMode="auto">
              <a:xfrm>
                <a:off x="1667" y="2931"/>
                <a:ext cx="40" cy="38"/>
              </a:xfrm>
              <a:custGeom>
                <a:avLst/>
                <a:gdLst>
                  <a:gd name="T0" fmla="*/ 40 w 40"/>
                  <a:gd name="T1" fmla="*/ 0 h 38"/>
                  <a:gd name="T2" fmla="*/ 15 w 40"/>
                  <a:gd name="T3" fmla="*/ 15 h 38"/>
                  <a:gd name="T4" fmla="*/ 0 w 40"/>
                  <a:gd name="T5" fmla="*/ 28 h 38"/>
                  <a:gd name="T6" fmla="*/ 0 60000 65536"/>
                  <a:gd name="T7" fmla="*/ 0 60000 65536"/>
                  <a:gd name="T8" fmla="*/ 0 60000 65536"/>
                  <a:gd name="T9" fmla="*/ 0 w 40"/>
                  <a:gd name="T10" fmla="*/ 0 h 38"/>
                  <a:gd name="T11" fmla="*/ 40 w 40"/>
                  <a:gd name="T12" fmla="*/ 38 h 38"/>
                </a:gdLst>
                <a:ahLst/>
                <a:cxnLst>
                  <a:cxn ang="T6">
                    <a:pos x="T0" y="T1"/>
                  </a:cxn>
                  <a:cxn ang="T7">
                    <a:pos x="T2" y="T3"/>
                  </a:cxn>
                  <a:cxn ang="T8">
                    <a:pos x="T4" y="T5"/>
                  </a:cxn>
                </a:cxnLst>
                <a:rect l="T9" t="T10" r="T11" b="T12"/>
                <a:pathLst>
                  <a:path w="40" h="38">
                    <a:moveTo>
                      <a:pt x="40" y="0"/>
                    </a:moveTo>
                    <a:cubicBezTo>
                      <a:pt x="18" y="7"/>
                      <a:pt x="25" y="0"/>
                      <a:pt x="15" y="15"/>
                    </a:cubicBezTo>
                    <a:cubicBezTo>
                      <a:pt x="14" y="23"/>
                      <a:pt x="10" y="38"/>
                      <a:pt x="0" y="28"/>
                    </a:cubicBezTo>
                  </a:path>
                </a:pathLst>
              </a:custGeom>
              <a:noFill/>
              <a:ln w="3" cap="rnd">
                <a:solidFill>
                  <a:srgbClr val="000000"/>
                </a:solidFill>
                <a:prstDash val="solid"/>
                <a:round/>
                <a:headEnd/>
                <a:tailEnd/>
              </a:ln>
            </p:spPr>
            <p:txBody>
              <a:bodyPr/>
              <a:lstStyle/>
              <a:p>
                <a:endParaRPr lang="en-US"/>
              </a:p>
            </p:txBody>
          </p:sp>
          <p:sp>
            <p:nvSpPr>
              <p:cNvPr id="111" name="Freeform 226">
                <a:extLst>
                  <a:ext uri="{FF2B5EF4-FFF2-40B4-BE49-F238E27FC236}">
                    <a16:creationId xmlns:a16="http://schemas.microsoft.com/office/drawing/2014/main" id="{3E610AEE-DD2B-431B-9F6A-F704880E473F}"/>
                  </a:ext>
                </a:extLst>
              </p:cNvPr>
              <p:cNvSpPr>
                <a:spLocks/>
              </p:cNvSpPr>
              <p:nvPr/>
            </p:nvSpPr>
            <p:spPr bwMode="auto">
              <a:xfrm>
                <a:off x="1691" y="2922"/>
                <a:ext cx="38" cy="55"/>
              </a:xfrm>
              <a:custGeom>
                <a:avLst/>
                <a:gdLst>
                  <a:gd name="T0" fmla="*/ 31 w 38"/>
                  <a:gd name="T1" fmla="*/ 0 h 55"/>
                  <a:gd name="T2" fmla="*/ 31 w 38"/>
                  <a:gd name="T3" fmla="*/ 43 h 55"/>
                  <a:gd name="T4" fmla="*/ 0 w 38"/>
                  <a:gd name="T5" fmla="*/ 55 h 55"/>
                  <a:gd name="T6" fmla="*/ 0 60000 65536"/>
                  <a:gd name="T7" fmla="*/ 0 60000 65536"/>
                  <a:gd name="T8" fmla="*/ 0 60000 65536"/>
                  <a:gd name="T9" fmla="*/ 0 w 38"/>
                  <a:gd name="T10" fmla="*/ 0 h 55"/>
                  <a:gd name="T11" fmla="*/ 38 w 38"/>
                  <a:gd name="T12" fmla="*/ 55 h 55"/>
                </a:gdLst>
                <a:ahLst/>
                <a:cxnLst>
                  <a:cxn ang="T6">
                    <a:pos x="T0" y="T1"/>
                  </a:cxn>
                  <a:cxn ang="T7">
                    <a:pos x="T2" y="T3"/>
                  </a:cxn>
                  <a:cxn ang="T8">
                    <a:pos x="T4" y="T5"/>
                  </a:cxn>
                </a:cxnLst>
                <a:rect l="T9" t="T10" r="T11" b="T12"/>
                <a:pathLst>
                  <a:path w="38" h="55">
                    <a:moveTo>
                      <a:pt x="31" y="0"/>
                    </a:moveTo>
                    <a:cubicBezTo>
                      <a:pt x="32" y="9"/>
                      <a:pt x="38" y="37"/>
                      <a:pt x="31" y="43"/>
                    </a:cubicBezTo>
                    <a:cubicBezTo>
                      <a:pt x="19" y="53"/>
                      <a:pt x="8" y="40"/>
                      <a:pt x="0" y="55"/>
                    </a:cubicBezTo>
                  </a:path>
                </a:pathLst>
              </a:custGeom>
              <a:noFill/>
              <a:ln w="3" cap="rnd">
                <a:solidFill>
                  <a:srgbClr val="000000"/>
                </a:solidFill>
                <a:prstDash val="solid"/>
                <a:round/>
                <a:headEnd/>
                <a:tailEnd/>
              </a:ln>
            </p:spPr>
            <p:txBody>
              <a:bodyPr/>
              <a:lstStyle/>
              <a:p>
                <a:endParaRPr lang="en-US"/>
              </a:p>
            </p:txBody>
          </p:sp>
          <p:sp>
            <p:nvSpPr>
              <p:cNvPr id="112" name="Freeform 227">
                <a:extLst>
                  <a:ext uri="{FF2B5EF4-FFF2-40B4-BE49-F238E27FC236}">
                    <a16:creationId xmlns:a16="http://schemas.microsoft.com/office/drawing/2014/main" id="{8FAD706D-9130-4929-836A-D15B26438B49}"/>
                  </a:ext>
                </a:extLst>
              </p:cNvPr>
              <p:cNvSpPr>
                <a:spLocks/>
              </p:cNvSpPr>
              <p:nvPr/>
            </p:nvSpPr>
            <p:spPr bwMode="auto">
              <a:xfrm>
                <a:off x="1728" y="2934"/>
                <a:ext cx="39" cy="49"/>
              </a:xfrm>
              <a:custGeom>
                <a:avLst/>
                <a:gdLst>
                  <a:gd name="T0" fmla="*/ 37 w 39"/>
                  <a:gd name="T1" fmla="*/ 0 h 49"/>
                  <a:gd name="T2" fmla="*/ 31 w 39"/>
                  <a:gd name="T3" fmla="*/ 9 h 49"/>
                  <a:gd name="T4" fmla="*/ 31 w 39"/>
                  <a:gd name="T5" fmla="*/ 40 h 49"/>
                  <a:gd name="T6" fmla="*/ 13 w 39"/>
                  <a:gd name="T7" fmla="*/ 46 h 49"/>
                  <a:gd name="T8" fmla="*/ 0 w 39"/>
                  <a:gd name="T9" fmla="*/ 49 h 49"/>
                  <a:gd name="T10" fmla="*/ 0 60000 65536"/>
                  <a:gd name="T11" fmla="*/ 0 60000 65536"/>
                  <a:gd name="T12" fmla="*/ 0 60000 65536"/>
                  <a:gd name="T13" fmla="*/ 0 60000 65536"/>
                  <a:gd name="T14" fmla="*/ 0 60000 65536"/>
                  <a:gd name="T15" fmla="*/ 0 w 39"/>
                  <a:gd name="T16" fmla="*/ 0 h 49"/>
                  <a:gd name="T17" fmla="*/ 39 w 39"/>
                  <a:gd name="T18" fmla="*/ 49 h 49"/>
                </a:gdLst>
                <a:ahLst/>
                <a:cxnLst>
                  <a:cxn ang="T10">
                    <a:pos x="T0" y="T1"/>
                  </a:cxn>
                  <a:cxn ang="T11">
                    <a:pos x="T2" y="T3"/>
                  </a:cxn>
                  <a:cxn ang="T12">
                    <a:pos x="T4" y="T5"/>
                  </a:cxn>
                  <a:cxn ang="T13">
                    <a:pos x="T6" y="T7"/>
                  </a:cxn>
                  <a:cxn ang="T14">
                    <a:pos x="T8" y="T9"/>
                  </a:cxn>
                </a:cxnLst>
                <a:rect l="T15" t="T16" r="T17" b="T18"/>
                <a:pathLst>
                  <a:path w="39" h="49">
                    <a:moveTo>
                      <a:pt x="37" y="0"/>
                    </a:moveTo>
                    <a:cubicBezTo>
                      <a:pt x="35" y="3"/>
                      <a:pt x="32" y="6"/>
                      <a:pt x="31" y="9"/>
                    </a:cubicBezTo>
                    <a:cubicBezTo>
                      <a:pt x="31" y="14"/>
                      <a:pt x="39" y="33"/>
                      <a:pt x="31" y="40"/>
                    </a:cubicBezTo>
                    <a:cubicBezTo>
                      <a:pt x="26" y="44"/>
                      <a:pt x="19" y="44"/>
                      <a:pt x="13" y="46"/>
                    </a:cubicBezTo>
                    <a:cubicBezTo>
                      <a:pt x="9" y="48"/>
                      <a:pt x="0" y="49"/>
                      <a:pt x="0" y="49"/>
                    </a:cubicBezTo>
                  </a:path>
                </a:pathLst>
              </a:custGeom>
              <a:noFill/>
              <a:ln w="3" cap="rnd">
                <a:solidFill>
                  <a:srgbClr val="000000"/>
                </a:solidFill>
                <a:prstDash val="solid"/>
                <a:round/>
                <a:headEnd/>
                <a:tailEnd/>
              </a:ln>
            </p:spPr>
            <p:txBody>
              <a:bodyPr/>
              <a:lstStyle/>
              <a:p>
                <a:endParaRPr lang="en-US"/>
              </a:p>
            </p:txBody>
          </p:sp>
          <p:sp>
            <p:nvSpPr>
              <p:cNvPr id="113" name="Freeform 228">
                <a:extLst>
                  <a:ext uri="{FF2B5EF4-FFF2-40B4-BE49-F238E27FC236}">
                    <a16:creationId xmlns:a16="http://schemas.microsoft.com/office/drawing/2014/main" id="{A30ABEE2-D521-4C6F-BD93-CAE59801A197}"/>
                  </a:ext>
                </a:extLst>
              </p:cNvPr>
              <p:cNvSpPr>
                <a:spLocks/>
              </p:cNvSpPr>
              <p:nvPr/>
            </p:nvSpPr>
            <p:spPr bwMode="auto">
              <a:xfrm>
                <a:off x="1782" y="2922"/>
                <a:ext cx="20" cy="52"/>
              </a:xfrm>
              <a:custGeom>
                <a:avLst/>
                <a:gdLst>
                  <a:gd name="T0" fmla="*/ 5 w 20"/>
                  <a:gd name="T1" fmla="*/ 0 h 52"/>
                  <a:gd name="T2" fmla="*/ 2 w 20"/>
                  <a:gd name="T3" fmla="*/ 37 h 52"/>
                  <a:gd name="T4" fmla="*/ 20 w 20"/>
                  <a:gd name="T5" fmla="*/ 52 h 52"/>
                  <a:gd name="T6" fmla="*/ 0 60000 65536"/>
                  <a:gd name="T7" fmla="*/ 0 60000 65536"/>
                  <a:gd name="T8" fmla="*/ 0 60000 65536"/>
                  <a:gd name="T9" fmla="*/ 0 w 20"/>
                  <a:gd name="T10" fmla="*/ 0 h 52"/>
                  <a:gd name="T11" fmla="*/ 20 w 20"/>
                  <a:gd name="T12" fmla="*/ 52 h 52"/>
                </a:gdLst>
                <a:ahLst/>
                <a:cxnLst>
                  <a:cxn ang="T6">
                    <a:pos x="T0" y="T1"/>
                  </a:cxn>
                  <a:cxn ang="T7">
                    <a:pos x="T2" y="T3"/>
                  </a:cxn>
                  <a:cxn ang="T8">
                    <a:pos x="T4" y="T5"/>
                  </a:cxn>
                </a:cxnLst>
                <a:rect l="T9" t="T10" r="T11" b="T12"/>
                <a:pathLst>
                  <a:path w="20" h="52">
                    <a:moveTo>
                      <a:pt x="5" y="0"/>
                    </a:moveTo>
                    <a:cubicBezTo>
                      <a:pt x="4" y="12"/>
                      <a:pt x="0" y="24"/>
                      <a:pt x="2" y="37"/>
                    </a:cubicBezTo>
                    <a:cubicBezTo>
                      <a:pt x="3" y="49"/>
                      <a:pt x="20" y="38"/>
                      <a:pt x="20" y="52"/>
                    </a:cubicBezTo>
                  </a:path>
                </a:pathLst>
              </a:custGeom>
              <a:noFill/>
              <a:ln w="3" cap="rnd">
                <a:solidFill>
                  <a:srgbClr val="000000"/>
                </a:solidFill>
                <a:prstDash val="solid"/>
                <a:round/>
                <a:headEnd/>
                <a:tailEnd/>
              </a:ln>
            </p:spPr>
            <p:txBody>
              <a:bodyPr/>
              <a:lstStyle/>
              <a:p>
                <a:endParaRPr lang="en-US"/>
              </a:p>
            </p:txBody>
          </p:sp>
        </p:grpSp>
        <p:sp>
          <p:nvSpPr>
            <p:cNvPr id="26" name="Freeform 273">
              <a:extLst>
                <a:ext uri="{FF2B5EF4-FFF2-40B4-BE49-F238E27FC236}">
                  <a16:creationId xmlns:a16="http://schemas.microsoft.com/office/drawing/2014/main" id="{D3E9A741-5F40-4C48-8AB5-59AC24EA6FA6}"/>
                </a:ext>
              </a:extLst>
            </p:cNvPr>
            <p:cNvSpPr>
              <a:spLocks/>
            </p:cNvSpPr>
            <p:nvPr/>
          </p:nvSpPr>
          <p:spPr bwMode="auto">
            <a:xfrm>
              <a:off x="2437795" y="3096661"/>
              <a:ext cx="249860" cy="184464"/>
            </a:xfrm>
            <a:custGeom>
              <a:avLst/>
              <a:gdLst>
                <a:gd name="T0" fmla="*/ 2147483647 w 183"/>
                <a:gd name="T1" fmla="*/ 2147483647 h 144"/>
                <a:gd name="T2" fmla="*/ 2147483647 w 183"/>
                <a:gd name="T3" fmla="*/ 2147483647 h 144"/>
                <a:gd name="T4" fmla="*/ 2147483647 w 183"/>
                <a:gd name="T5" fmla="*/ 0 h 144"/>
                <a:gd name="T6" fmla="*/ 0 w 183"/>
                <a:gd name="T7" fmla="*/ 2147483647 h 144"/>
                <a:gd name="T8" fmla="*/ 2147483647 w 183"/>
                <a:gd name="T9" fmla="*/ 2147483647 h 144"/>
                <a:gd name="T10" fmla="*/ 2147483647 w 183"/>
                <a:gd name="T11" fmla="*/ 2147483647 h 144"/>
                <a:gd name="T12" fmla="*/ 2147483647 w 183"/>
                <a:gd name="T13" fmla="*/ 2147483647 h 144"/>
                <a:gd name="T14" fmla="*/ 2147483647 w 183"/>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144"/>
                <a:gd name="T26" fmla="*/ 183 w 183"/>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144">
                  <a:moveTo>
                    <a:pt x="167" y="42"/>
                  </a:moveTo>
                  <a:lnTo>
                    <a:pt x="154" y="68"/>
                  </a:lnTo>
                  <a:lnTo>
                    <a:pt x="27" y="0"/>
                  </a:lnTo>
                  <a:lnTo>
                    <a:pt x="0" y="51"/>
                  </a:lnTo>
                  <a:lnTo>
                    <a:pt x="127" y="118"/>
                  </a:lnTo>
                  <a:lnTo>
                    <a:pt x="113" y="144"/>
                  </a:lnTo>
                  <a:lnTo>
                    <a:pt x="183" y="115"/>
                  </a:lnTo>
                  <a:lnTo>
                    <a:pt x="167" y="42"/>
                  </a:lnTo>
                  <a:close/>
                </a:path>
              </a:pathLst>
            </a:custGeom>
            <a:solidFill>
              <a:srgbClr val="FF0000"/>
            </a:solidFill>
            <a:ln w="9525">
              <a:noFill/>
              <a:round/>
              <a:headEnd/>
              <a:tailEnd/>
            </a:ln>
          </p:spPr>
          <p:txBody>
            <a:bodyPr/>
            <a:lstStyle/>
            <a:p>
              <a:endParaRPr lang="en-US"/>
            </a:p>
          </p:txBody>
        </p:sp>
        <p:grpSp>
          <p:nvGrpSpPr>
            <p:cNvPr id="27" name="Group 176">
              <a:extLst>
                <a:ext uri="{FF2B5EF4-FFF2-40B4-BE49-F238E27FC236}">
                  <a16:creationId xmlns:a16="http://schemas.microsoft.com/office/drawing/2014/main" id="{87F9BA91-EC7D-4C0C-90EA-B26DEBD9DC3C}"/>
                </a:ext>
              </a:extLst>
            </p:cNvPr>
            <p:cNvGrpSpPr>
              <a:grpSpLocks/>
            </p:cNvGrpSpPr>
            <p:nvPr/>
          </p:nvGrpSpPr>
          <p:grpSpPr bwMode="auto">
            <a:xfrm rot="16200000" flipH="1">
              <a:off x="2345169" y="3762703"/>
              <a:ext cx="243389" cy="305839"/>
              <a:chOff x="2932113" y="4113213"/>
              <a:chExt cx="301625" cy="355600"/>
            </a:xfrm>
          </p:grpSpPr>
          <p:sp>
            <p:nvSpPr>
              <p:cNvPr id="92" name="Freeform 267">
                <a:extLst>
                  <a:ext uri="{FF2B5EF4-FFF2-40B4-BE49-F238E27FC236}">
                    <a16:creationId xmlns:a16="http://schemas.microsoft.com/office/drawing/2014/main" id="{E33D6F11-D150-475B-895D-3B517185CA8C}"/>
                  </a:ext>
                </a:extLst>
              </p:cNvPr>
              <p:cNvSpPr>
                <a:spLocks/>
              </p:cNvSpPr>
              <p:nvPr/>
            </p:nvSpPr>
            <p:spPr bwMode="auto">
              <a:xfrm>
                <a:off x="2932113" y="4267200"/>
                <a:ext cx="301625" cy="201613"/>
              </a:xfrm>
              <a:custGeom>
                <a:avLst/>
                <a:gdLst>
                  <a:gd name="T0" fmla="*/ 2147483647 w 190"/>
                  <a:gd name="T1" fmla="*/ 0 h 127"/>
                  <a:gd name="T2" fmla="*/ 2147483647 w 190"/>
                  <a:gd name="T3" fmla="*/ 2147483647 h 127"/>
                  <a:gd name="T4" fmla="*/ 0 w 190"/>
                  <a:gd name="T5" fmla="*/ 2147483647 h 127"/>
                  <a:gd name="T6" fmla="*/ 2147483647 w 190"/>
                  <a:gd name="T7" fmla="*/ 2147483647 h 127"/>
                  <a:gd name="T8" fmla="*/ 2147483647 w 190"/>
                  <a:gd name="T9" fmla="*/ 2147483647 h 127"/>
                  <a:gd name="T10" fmla="*/ 2147483647 w 190"/>
                  <a:gd name="T11" fmla="*/ 2147483647 h 127"/>
                  <a:gd name="T12" fmla="*/ 2147483647 w 190"/>
                  <a:gd name="T13" fmla="*/ 2147483647 h 127"/>
                  <a:gd name="T14" fmla="*/ 2147483647 w 19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27"/>
                  <a:gd name="T26" fmla="*/ 190 w 19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27">
                    <a:moveTo>
                      <a:pt x="127" y="0"/>
                    </a:moveTo>
                    <a:lnTo>
                      <a:pt x="136" y="27"/>
                    </a:lnTo>
                    <a:lnTo>
                      <a:pt x="0" y="72"/>
                    </a:lnTo>
                    <a:lnTo>
                      <a:pt x="18" y="127"/>
                    </a:lnTo>
                    <a:lnTo>
                      <a:pt x="154" y="81"/>
                    </a:lnTo>
                    <a:lnTo>
                      <a:pt x="163" y="109"/>
                    </a:lnTo>
                    <a:lnTo>
                      <a:pt x="190" y="39"/>
                    </a:lnTo>
                    <a:lnTo>
                      <a:pt x="127" y="0"/>
                    </a:lnTo>
                    <a:close/>
                  </a:path>
                </a:pathLst>
              </a:custGeom>
              <a:solidFill>
                <a:srgbClr val="FF0000"/>
              </a:solidFill>
              <a:ln w="9525">
                <a:noFill/>
                <a:round/>
                <a:headEnd/>
                <a:tailEnd/>
              </a:ln>
            </p:spPr>
            <p:txBody>
              <a:bodyPr/>
              <a:lstStyle/>
              <a:p>
                <a:endParaRPr lang="en-US"/>
              </a:p>
            </p:txBody>
          </p:sp>
          <p:sp>
            <p:nvSpPr>
              <p:cNvPr id="93" name="Freeform 272">
                <a:extLst>
                  <a:ext uri="{FF2B5EF4-FFF2-40B4-BE49-F238E27FC236}">
                    <a16:creationId xmlns:a16="http://schemas.microsoft.com/office/drawing/2014/main" id="{A27EF50A-DBFC-4AAD-92CC-C6726421F47E}"/>
                  </a:ext>
                </a:extLst>
              </p:cNvPr>
              <p:cNvSpPr>
                <a:spLocks/>
              </p:cNvSpPr>
              <p:nvPr/>
            </p:nvSpPr>
            <p:spPr bwMode="auto">
              <a:xfrm>
                <a:off x="2932113" y="4113213"/>
                <a:ext cx="209550" cy="301625"/>
              </a:xfrm>
              <a:custGeom>
                <a:avLst/>
                <a:gdLst>
                  <a:gd name="T0" fmla="*/ 2147483647 w 132"/>
                  <a:gd name="T1" fmla="*/ 2147483647 h 190"/>
                  <a:gd name="T2" fmla="*/ 2147483647 w 132"/>
                  <a:gd name="T3" fmla="*/ 2147483647 h 190"/>
                  <a:gd name="T4" fmla="*/ 0 w 132"/>
                  <a:gd name="T5" fmla="*/ 2147483647 h 190"/>
                  <a:gd name="T6" fmla="*/ 2147483647 w 132"/>
                  <a:gd name="T7" fmla="*/ 2147483647 h 190"/>
                  <a:gd name="T8" fmla="*/ 2147483647 w 132"/>
                  <a:gd name="T9" fmla="*/ 2147483647 h 190"/>
                  <a:gd name="T10" fmla="*/ 2147483647 w 132"/>
                  <a:gd name="T11" fmla="*/ 2147483647 h 190"/>
                  <a:gd name="T12" fmla="*/ 2147483647 w 132"/>
                  <a:gd name="T13" fmla="*/ 0 h 190"/>
                  <a:gd name="T14" fmla="*/ 2147483647 w 132"/>
                  <a:gd name="T15" fmla="*/ 2147483647 h 190"/>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190"/>
                  <a:gd name="T26" fmla="*/ 132 w 132"/>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190">
                    <a:moveTo>
                      <a:pt x="25" y="25"/>
                    </a:moveTo>
                    <a:lnTo>
                      <a:pt x="51" y="35"/>
                    </a:lnTo>
                    <a:lnTo>
                      <a:pt x="0" y="169"/>
                    </a:lnTo>
                    <a:lnTo>
                      <a:pt x="54" y="190"/>
                    </a:lnTo>
                    <a:lnTo>
                      <a:pt x="105" y="55"/>
                    </a:lnTo>
                    <a:lnTo>
                      <a:pt x="132" y="66"/>
                    </a:lnTo>
                    <a:lnTo>
                      <a:pt x="95" y="0"/>
                    </a:lnTo>
                    <a:lnTo>
                      <a:pt x="25" y="25"/>
                    </a:lnTo>
                    <a:close/>
                  </a:path>
                </a:pathLst>
              </a:custGeom>
              <a:solidFill>
                <a:srgbClr val="FF0000"/>
              </a:solidFill>
              <a:ln w="9525">
                <a:noFill/>
                <a:round/>
                <a:headEnd/>
                <a:tailEnd/>
              </a:ln>
            </p:spPr>
            <p:txBody>
              <a:bodyPr/>
              <a:lstStyle/>
              <a:p>
                <a:endParaRPr lang="en-US"/>
              </a:p>
            </p:txBody>
          </p:sp>
        </p:grpSp>
        <p:grpSp>
          <p:nvGrpSpPr>
            <p:cNvPr id="28" name="Group 260">
              <a:extLst>
                <a:ext uri="{FF2B5EF4-FFF2-40B4-BE49-F238E27FC236}">
                  <a16:creationId xmlns:a16="http://schemas.microsoft.com/office/drawing/2014/main" id="{7DDDB71A-D91C-4805-BC1D-0F2AAE7B774F}"/>
                </a:ext>
              </a:extLst>
            </p:cNvPr>
            <p:cNvGrpSpPr>
              <a:grpSpLocks/>
            </p:cNvGrpSpPr>
            <p:nvPr/>
          </p:nvGrpSpPr>
          <p:grpSpPr bwMode="auto">
            <a:xfrm>
              <a:off x="1880422" y="3991859"/>
              <a:ext cx="376838" cy="208803"/>
              <a:chOff x="1814" y="2396"/>
              <a:chExt cx="276" cy="163"/>
            </a:xfrm>
          </p:grpSpPr>
          <p:sp>
            <p:nvSpPr>
              <p:cNvPr id="66" name="Rectangle 234">
                <a:extLst>
                  <a:ext uri="{FF2B5EF4-FFF2-40B4-BE49-F238E27FC236}">
                    <a16:creationId xmlns:a16="http://schemas.microsoft.com/office/drawing/2014/main" id="{C2D1467A-D88A-47D9-A5DD-26772151A583}"/>
                  </a:ext>
                </a:extLst>
              </p:cNvPr>
              <p:cNvSpPr>
                <a:spLocks noChangeArrowheads="1"/>
              </p:cNvSpPr>
              <p:nvPr/>
            </p:nvSpPr>
            <p:spPr bwMode="auto">
              <a:xfrm>
                <a:off x="1974" y="2442"/>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67" name="Line 235">
                <a:extLst>
                  <a:ext uri="{FF2B5EF4-FFF2-40B4-BE49-F238E27FC236}">
                    <a16:creationId xmlns:a16="http://schemas.microsoft.com/office/drawing/2014/main" id="{4C2F7AA1-2EF6-4F10-9B75-13EA770042D8}"/>
                  </a:ext>
                </a:extLst>
              </p:cNvPr>
              <p:cNvSpPr>
                <a:spLocks noChangeShapeType="1"/>
              </p:cNvSpPr>
              <p:nvPr/>
            </p:nvSpPr>
            <p:spPr bwMode="auto">
              <a:xfrm flipH="1" flipV="1">
                <a:off x="1974" y="2483"/>
                <a:ext cx="38" cy="14"/>
              </a:xfrm>
              <a:prstGeom prst="line">
                <a:avLst/>
              </a:prstGeom>
              <a:noFill/>
              <a:ln w="2" cap="rnd">
                <a:solidFill>
                  <a:srgbClr val="000000"/>
                </a:solidFill>
                <a:round/>
                <a:headEnd/>
                <a:tailEnd/>
              </a:ln>
            </p:spPr>
            <p:txBody>
              <a:bodyPr/>
              <a:lstStyle/>
              <a:p>
                <a:endParaRPr lang="en-US"/>
              </a:p>
            </p:txBody>
          </p:sp>
          <p:sp>
            <p:nvSpPr>
              <p:cNvPr id="68" name="Line 236">
                <a:extLst>
                  <a:ext uri="{FF2B5EF4-FFF2-40B4-BE49-F238E27FC236}">
                    <a16:creationId xmlns:a16="http://schemas.microsoft.com/office/drawing/2014/main" id="{193FCE04-8DC2-4211-A764-C55E0F592F8A}"/>
                  </a:ext>
                </a:extLst>
              </p:cNvPr>
              <p:cNvSpPr>
                <a:spLocks noChangeShapeType="1"/>
              </p:cNvSpPr>
              <p:nvPr/>
            </p:nvSpPr>
            <p:spPr bwMode="auto">
              <a:xfrm flipH="1">
                <a:off x="1918" y="2483"/>
                <a:ext cx="56" cy="20"/>
              </a:xfrm>
              <a:prstGeom prst="line">
                <a:avLst/>
              </a:prstGeom>
              <a:noFill/>
              <a:ln w="2" cap="rnd">
                <a:solidFill>
                  <a:srgbClr val="000000"/>
                </a:solidFill>
                <a:round/>
                <a:headEnd/>
                <a:tailEnd/>
              </a:ln>
            </p:spPr>
            <p:txBody>
              <a:bodyPr/>
              <a:lstStyle/>
              <a:p>
                <a:endParaRPr lang="en-US"/>
              </a:p>
            </p:txBody>
          </p:sp>
          <p:sp>
            <p:nvSpPr>
              <p:cNvPr id="69" name="Line 237">
                <a:extLst>
                  <a:ext uri="{FF2B5EF4-FFF2-40B4-BE49-F238E27FC236}">
                    <a16:creationId xmlns:a16="http://schemas.microsoft.com/office/drawing/2014/main" id="{B15B10FB-26E2-4024-BC2F-57586BEC149C}"/>
                  </a:ext>
                </a:extLst>
              </p:cNvPr>
              <p:cNvSpPr>
                <a:spLocks noChangeShapeType="1"/>
              </p:cNvSpPr>
              <p:nvPr/>
            </p:nvSpPr>
            <p:spPr bwMode="auto">
              <a:xfrm flipH="1" flipV="1">
                <a:off x="1893" y="2459"/>
                <a:ext cx="25" cy="44"/>
              </a:xfrm>
              <a:prstGeom prst="line">
                <a:avLst/>
              </a:prstGeom>
              <a:noFill/>
              <a:ln w="2" cap="rnd">
                <a:solidFill>
                  <a:srgbClr val="000000"/>
                </a:solidFill>
                <a:round/>
                <a:headEnd/>
                <a:tailEnd/>
              </a:ln>
            </p:spPr>
            <p:txBody>
              <a:bodyPr/>
              <a:lstStyle/>
              <a:p>
                <a:endParaRPr lang="en-US"/>
              </a:p>
            </p:txBody>
          </p:sp>
          <p:sp>
            <p:nvSpPr>
              <p:cNvPr id="70" name="Line 238">
                <a:extLst>
                  <a:ext uri="{FF2B5EF4-FFF2-40B4-BE49-F238E27FC236}">
                    <a16:creationId xmlns:a16="http://schemas.microsoft.com/office/drawing/2014/main" id="{15B29C0A-58EF-4C05-8AA4-5A9A542BEADA}"/>
                  </a:ext>
                </a:extLst>
              </p:cNvPr>
              <p:cNvSpPr>
                <a:spLocks noChangeShapeType="1"/>
              </p:cNvSpPr>
              <p:nvPr/>
            </p:nvSpPr>
            <p:spPr bwMode="auto">
              <a:xfrm>
                <a:off x="1893" y="2459"/>
                <a:ext cx="41" cy="14"/>
              </a:xfrm>
              <a:prstGeom prst="line">
                <a:avLst/>
              </a:prstGeom>
              <a:noFill/>
              <a:ln w="2" cap="rnd">
                <a:solidFill>
                  <a:srgbClr val="000000"/>
                </a:solidFill>
                <a:round/>
                <a:headEnd/>
                <a:tailEnd/>
              </a:ln>
            </p:spPr>
            <p:txBody>
              <a:bodyPr/>
              <a:lstStyle/>
              <a:p>
                <a:endParaRPr lang="en-US"/>
              </a:p>
            </p:txBody>
          </p:sp>
          <p:sp>
            <p:nvSpPr>
              <p:cNvPr id="71" name="Line 239">
                <a:extLst>
                  <a:ext uri="{FF2B5EF4-FFF2-40B4-BE49-F238E27FC236}">
                    <a16:creationId xmlns:a16="http://schemas.microsoft.com/office/drawing/2014/main" id="{43165E1F-EB5D-4D76-83E6-D08FF2F74633}"/>
                  </a:ext>
                </a:extLst>
              </p:cNvPr>
              <p:cNvSpPr>
                <a:spLocks noChangeShapeType="1"/>
              </p:cNvSpPr>
              <p:nvPr/>
            </p:nvSpPr>
            <p:spPr bwMode="auto">
              <a:xfrm flipV="1">
                <a:off x="1934" y="2458"/>
                <a:ext cx="40" cy="15"/>
              </a:xfrm>
              <a:prstGeom prst="line">
                <a:avLst/>
              </a:prstGeom>
              <a:noFill/>
              <a:ln w="2" cap="rnd">
                <a:solidFill>
                  <a:srgbClr val="000000"/>
                </a:solidFill>
                <a:round/>
                <a:headEnd/>
                <a:tailEnd/>
              </a:ln>
            </p:spPr>
            <p:txBody>
              <a:bodyPr/>
              <a:lstStyle/>
              <a:p>
                <a:endParaRPr lang="en-US"/>
              </a:p>
            </p:txBody>
          </p:sp>
          <p:sp>
            <p:nvSpPr>
              <p:cNvPr id="72" name="Line 240">
                <a:extLst>
                  <a:ext uri="{FF2B5EF4-FFF2-40B4-BE49-F238E27FC236}">
                    <a16:creationId xmlns:a16="http://schemas.microsoft.com/office/drawing/2014/main" id="{E47AC870-7660-40CF-94A0-CF2B8FAB8E2D}"/>
                  </a:ext>
                </a:extLst>
              </p:cNvPr>
              <p:cNvSpPr>
                <a:spLocks noChangeShapeType="1"/>
              </p:cNvSpPr>
              <p:nvPr/>
            </p:nvSpPr>
            <p:spPr bwMode="auto">
              <a:xfrm>
                <a:off x="1995" y="2466"/>
                <a:ext cx="17" cy="31"/>
              </a:xfrm>
              <a:prstGeom prst="line">
                <a:avLst/>
              </a:prstGeom>
              <a:noFill/>
              <a:ln w="2" cap="rnd">
                <a:solidFill>
                  <a:srgbClr val="000000"/>
                </a:solidFill>
                <a:round/>
                <a:headEnd/>
                <a:tailEnd/>
              </a:ln>
            </p:spPr>
            <p:txBody>
              <a:bodyPr/>
              <a:lstStyle/>
              <a:p>
                <a:endParaRPr lang="en-US"/>
              </a:p>
            </p:txBody>
          </p:sp>
          <p:sp>
            <p:nvSpPr>
              <p:cNvPr id="73" name="Rectangle 241">
                <a:extLst>
                  <a:ext uri="{FF2B5EF4-FFF2-40B4-BE49-F238E27FC236}">
                    <a16:creationId xmlns:a16="http://schemas.microsoft.com/office/drawing/2014/main" id="{B0944A71-5B22-4C3D-B686-0B678D729B06}"/>
                  </a:ext>
                </a:extLst>
              </p:cNvPr>
              <p:cNvSpPr>
                <a:spLocks noChangeArrowheads="1"/>
              </p:cNvSpPr>
              <p:nvPr/>
            </p:nvSpPr>
            <p:spPr bwMode="auto">
              <a:xfrm>
                <a:off x="1832" y="2465"/>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74" name="Rectangle 242">
                <a:extLst>
                  <a:ext uri="{FF2B5EF4-FFF2-40B4-BE49-F238E27FC236}">
                    <a16:creationId xmlns:a16="http://schemas.microsoft.com/office/drawing/2014/main" id="{1AF3886C-21A5-4B12-8BBA-A4BF904F6973}"/>
                  </a:ext>
                </a:extLst>
              </p:cNvPr>
              <p:cNvSpPr>
                <a:spLocks noChangeArrowheads="1"/>
              </p:cNvSpPr>
              <p:nvPr/>
            </p:nvSpPr>
            <p:spPr bwMode="auto">
              <a:xfrm>
                <a:off x="1814" y="2465"/>
                <a:ext cx="37"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H</a:t>
                </a:r>
              </a:p>
            </p:txBody>
          </p:sp>
          <p:sp>
            <p:nvSpPr>
              <p:cNvPr id="75" name="Line 243">
                <a:extLst>
                  <a:ext uri="{FF2B5EF4-FFF2-40B4-BE49-F238E27FC236}">
                    <a16:creationId xmlns:a16="http://schemas.microsoft.com/office/drawing/2014/main" id="{90C59C5E-54CF-4872-9AFB-5C2318E48F98}"/>
                  </a:ext>
                </a:extLst>
              </p:cNvPr>
              <p:cNvSpPr>
                <a:spLocks noChangeShapeType="1"/>
              </p:cNvSpPr>
              <p:nvPr/>
            </p:nvSpPr>
            <p:spPr bwMode="auto">
              <a:xfrm flipH="1">
                <a:off x="1859" y="2459"/>
                <a:ext cx="34" cy="11"/>
              </a:xfrm>
              <a:prstGeom prst="line">
                <a:avLst/>
              </a:prstGeom>
              <a:noFill/>
              <a:ln w="2" cap="rnd">
                <a:solidFill>
                  <a:srgbClr val="000000"/>
                </a:solidFill>
                <a:round/>
                <a:headEnd/>
                <a:tailEnd/>
              </a:ln>
            </p:spPr>
            <p:txBody>
              <a:bodyPr/>
              <a:lstStyle/>
              <a:p>
                <a:endParaRPr lang="en-US"/>
              </a:p>
            </p:txBody>
          </p:sp>
          <p:sp>
            <p:nvSpPr>
              <p:cNvPr id="76" name="Rectangle 244">
                <a:extLst>
                  <a:ext uri="{FF2B5EF4-FFF2-40B4-BE49-F238E27FC236}">
                    <a16:creationId xmlns:a16="http://schemas.microsoft.com/office/drawing/2014/main" id="{07E1D5BD-5F9C-4587-8E81-0DF5211632BE}"/>
                  </a:ext>
                </a:extLst>
              </p:cNvPr>
              <p:cNvSpPr>
                <a:spLocks noChangeArrowheads="1"/>
              </p:cNvSpPr>
              <p:nvPr/>
            </p:nvSpPr>
            <p:spPr bwMode="auto">
              <a:xfrm>
                <a:off x="1859" y="2492"/>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77" name="Rectangle 245">
                <a:extLst>
                  <a:ext uri="{FF2B5EF4-FFF2-40B4-BE49-F238E27FC236}">
                    <a16:creationId xmlns:a16="http://schemas.microsoft.com/office/drawing/2014/main" id="{654C846D-E6A7-4C01-BA11-EE55DAB3518C}"/>
                  </a:ext>
                </a:extLst>
              </p:cNvPr>
              <p:cNvSpPr>
                <a:spLocks noChangeArrowheads="1"/>
              </p:cNvSpPr>
              <p:nvPr/>
            </p:nvSpPr>
            <p:spPr bwMode="auto">
              <a:xfrm>
                <a:off x="1841" y="2492"/>
                <a:ext cx="37"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H</a:t>
                </a:r>
              </a:p>
            </p:txBody>
          </p:sp>
          <p:sp>
            <p:nvSpPr>
              <p:cNvPr id="78" name="Line 246">
                <a:extLst>
                  <a:ext uri="{FF2B5EF4-FFF2-40B4-BE49-F238E27FC236}">
                    <a16:creationId xmlns:a16="http://schemas.microsoft.com/office/drawing/2014/main" id="{E13D4CDD-ACF4-48FB-BB3A-F6B888592CFB}"/>
                  </a:ext>
                </a:extLst>
              </p:cNvPr>
              <p:cNvSpPr>
                <a:spLocks noChangeShapeType="1"/>
              </p:cNvSpPr>
              <p:nvPr/>
            </p:nvSpPr>
            <p:spPr bwMode="auto">
              <a:xfrm flipH="1">
                <a:off x="1885" y="2503"/>
                <a:ext cx="33" cy="1"/>
              </a:xfrm>
              <a:prstGeom prst="line">
                <a:avLst/>
              </a:prstGeom>
              <a:noFill/>
              <a:ln w="2" cap="rnd">
                <a:solidFill>
                  <a:srgbClr val="000000"/>
                </a:solidFill>
                <a:round/>
                <a:headEnd/>
                <a:tailEnd/>
              </a:ln>
            </p:spPr>
            <p:txBody>
              <a:bodyPr/>
              <a:lstStyle/>
              <a:p>
                <a:endParaRPr lang="en-US"/>
              </a:p>
            </p:txBody>
          </p:sp>
          <p:sp>
            <p:nvSpPr>
              <p:cNvPr id="79" name="Rectangle 247">
                <a:extLst>
                  <a:ext uri="{FF2B5EF4-FFF2-40B4-BE49-F238E27FC236}">
                    <a16:creationId xmlns:a16="http://schemas.microsoft.com/office/drawing/2014/main" id="{579A535A-2608-4028-96C8-2458ECBE9695}"/>
                  </a:ext>
                </a:extLst>
              </p:cNvPr>
              <p:cNvSpPr>
                <a:spLocks noChangeArrowheads="1"/>
              </p:cNvSpPr>
              <p:nvPr/>
            </p:nvSpPr>
            <p:spPr bwMode="auto">
              <a:xfrm>
                <a:off x="1978" y="2515"/>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80" name="Rectangle 248">
                <a:extLst>
                  <a:ext uri="{FF2B5EF4-FFF2-40B4-BE49-F238E27FC236}">
                    <a16:creationId xmlns:a16="http://schemas.microsoft.com/office/drawing/2014/main" id="{8121A7A0-C285-4213-B37B-7F4EAAB1FC5B}"/>
                  </a:ext>
                </a:extLst>
              </p:cNvPr>
              <p:cNvSpPr>
                <a:spLocks noChangeArrowheads="1"/>
              </p:cNvSpPr>
              <p:nvPr/>
            </p:nvSpPr>
            <p:spPr bwMode="auto">
              <a:xfrm>
                <a:off x="1997" y="2515"/>
                <a:ext cx="37"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H</a:t>
                </a:r>
              </a:p>
            </p:txBody>
          </p:sp>
          <p:sp>
            <p:nvSpPr>
              <p:cNvPr id="81" name="Line 249">
                <a:extLst>
                  <a:ext uri="{FF2B5EF4-FFF2-40B4-BE49-F238E27FC236}">
                    <a16:creationId xmlns:a16="http://schemas.microsoft.com/office/drawing/2014/main" id="{59567FDA-B3CF-4A0B-AEDF-887512BF6D43}"/>
                  </a:ext>
                </a:extLst>
              </p:cNvPr>
              <p:cNvSpPr>
                <a:spLocks noChangeShapeType="1"/>
              </p:cNvSpPr>
              <p:nvPr/>
            </p:nvSpPr>
            <p:spPr bwMode="auto">
              <a:xfrm>
                <a:off x="1974" y="2483"/>
                <a:ext cx="12" cy="28"/>
              </a:xfrm>
              <a:prstGeom prst="line">
                <a:avLst/>
              </a:prstGeom>
              <a:noFill/>
              <a:ln w="2" cap="rnd">
                <a:solidFill>
                  <a:srgbClr val="000000"/>
                </a:solidFill>
                <a:round/>
                <a:headEnd/>
                <a:tailEnd/>
              </a:ln>
            </p:spPr>
            <p:txBody>
              <a:bodyPr/>
              <a:lstStyle/>
              <a:p>
                <a:endParaRPr lang="en-US"/>
              </a:p>
            </p:txBody>
          </p:sp>
          <p:sp>
            <p:nvSpPr>
              <p:cNvPr id="82" name="Line 250">
                <a:extLst>
                  <a:ext uri="{FF2B5EF4-FFF2-40B4-BE49-F238E27FC236}">
                    <a16:creationId xmlns:a16="http://schemas.microsoft.com/office/drawing/2014/main" id="{6DCC779B-7578-4C22-BB96-946A2EE87D4A}"/>
                  </a:ext>
                </a:extLst>
              </p:cNvPr>
              <p:cNvSpPr>
                <a:spLocks noChangeShapeType="1"/>
              </p:cNvSpPr>
              <p:nvPr/>
            </p:nvSpPr>
            <p:spPr bwMode="auto">
              <a:xfrm flipH="1" flipV="1">
                <a:off x="1912" y="2435"/>
                <a:ext cx="22" cy="38"/>
              </a:xfrm>
              <a:prstGeom prst="line">
                <a:avLst/>
              </a:prstGeom>
              <a:noFill/>
              <a:ln w="2" cap="rnd">
                <a:solidFill>
                  <a:srgbClr val="000000"/>
                </a:solidFill>
                <a:round/>
                <a:headEnd/>
                <a:tailEnd/>
              </a:ln>
            </p:spPr>
            <p:txBody>
              <a:bodyPr/>
              <a:lstStyle/>
              <a:p>
                <a:endParaRPr lang="en-US"/>
              </a:p>
            </p:txBody>
          </p:sp>
          <p:sp>
            <p:nvSpPr>
              <p:cNvPr id="83" name="Rectangle 251">
                <a:extLst>
                  <a:ext uri="{FF2B5EF4-FFF2-40B4-BE49-F238E27FC236}">
                    <a16:creationId xmlns:a16="http://schemas.microsoft.com/office/drawing/2014/main" id="{C6EC93B9-CDAE-463F-8E6C-D3DCAA8A80D5}"/>
                  </a:ext>
                </a:extLst>
              </p:cNvPr>
              <p:cNvSpPr>
                <a:spLocks noChangeArrowheads="1"/>
              </p:cNvSpPr>
              <p:nvPr/>
            </p:nvSpPr>
            <p:spPr bwMode="auto">
              <a:xfrm>
                <a:off x="1857" y="2409"/>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84" name="Line 252">
                <a:extLst>
                  <a:ext uri="{FF2B5EF4-FFF2-40B4-BE49-F238E27FC236}">
                    <a16:creationId xmlns:a16="http://schemas.microsoft.com/office/drawing/2014/main" id="{DE38768D-5C45-491D-A399-544B1BA8AF2A}"/>
                  </a:ext>
                </a:extLst>
              </p:cNvPr>
              <p:cNvSpPr>
                <a:spLocks noChangeShapeType="1"/>
              </p:cNvSpPr>
              <p:nvPr/>
            </p:nvSpPr>
            <p:spPr bwMode="auto">
              <a:xfrm flipH="1" flipV="1">
                <a:off x="1887" y="2421"/>
                <a:ext cx="27" cy="11"/>
              </a:xfrm>
              <a:prstGeom prst="line">
                <a:avLst/>
              </a:prstGeom>
              <a:noFill/>
              <a:ln w="2" cap="rnd">
                <a:solidFill>
                  <a:srgbClr val="000000"/>
                </a:solidFill>
                <a:round/>
                <a:headEnd/>
                <a:tailEnd/>
              </a:ln>
            </p:spPr>
            <p:txBody>
              <a:bodyPr/>
              <a:lstStyle/>
              <a:p>
                <a:endParaRPr lang="en-US"/>
              </a:p>
            </p:txBody>
          </p:sp>
          <p:sp>
            <p:nvSpPr>
              <p:cNvPr id="85" name="Line 253">
                <a:extLst>
                  <a:ext uri="{FF2B5EF4-FFF2-40B4-BE49-F238E27FC236}">
                    <a16:creationId xmlns:a16="http://schemas.microsoft.com/office/drawing/2014/main" id="{547ADDD9-E990-4522-86B1-B453B263E16B}"/>
                  </a:ext>
                </a:extLst>
              </p:cNvPr>
              <p:cNvSpPr>
                <a:spLocks noChangeShapeType="1"/>
              </p:cNvSpPr>
              <p:nvPr/>
            </p:nvSpPr>
            <p:spPr bwMode="auto">
              <a:xfrm flipH="1" flipV="1">
                <a:off x="1884" y="2428"/>
                <a:ext cx="30" cy="12"/>
              </a:xfrm>
              <a:prstGeom prst="line">
                <a:avLst/>
              </a:prstGeom>
              <a:noFill/>
              <a:ln w="2" cap="rnd">
                <a:solidFill>
                  <a:srgbClr val="000000"/>
                </a:solidFill>
                <a:round/>
                <a:headEnd/>
                <a:tailEnd/>
              </a:ln>
            </p:spPr>
            <p:txBody>
              <a:bodyPr/>
              <a:lstStyle/>
              <a:p>
                <a:endParaRPr lang="en-US"/>
              </a:p>
            </p:txBody>
          </p:sp>
          <p:sp>
            <p:nvSpPr>
              <p:cNvPr id="86" name="Rectangle 254">
                <a:extLst>
                  <a:ext uri="{FF2B5EF4-FFF2-40B4-BE49-F238E27FC236}">
                    <a16:creationId xmlns:a16="http://schemas.microsoft.com/office/drawing/2014/main" id="{8C0A4437-5243-449B-9AB9-83A7CA309112}"/>
                  </a:ext>
                </a:extLst>
              </p:cNvPr>
              <p:cNvSpPr>
                <a:spLocks noChangeArrowheads="1"/>
              </p:cNvSpPr>
              <p:nvPr/>
            </p:nvSpPr>
            <p:spPr bwMode="auto">
              <a:xfrm>
                <a:off x="1940" y="2396"/>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87" name="Rectangle 255">
                <a:extLst>
                  <a:ext uri="{FF2B5EF4-FFF2-40B4-BE49-F238E27FC236}">
                    <a16:creationId xmlns:a16="http://schemas.microsoft.com/office/drawing/2014/main" id="{0C5DD84C-767E-4655-A195-F9C88B249421}"/>
                  </a:ext>
                </a:extLst>
              </p:cNvPr>
              <p:cNvSpPr>
                <a:spLocks noChangeArrowheads="1"/>
              </p:cNvSpPr>
              <p:nvPr/>
            </p:nvSpPr>
            <p:spPr bwMode="auto">
              <a:xfrm>
                <a:off x="1959" y="2396"/>
                <a:ext cx="37"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H</a:t>
                </a:r>
              </a:p>
            </p:txBody>
          </p:sp>
          <p:sp>
            <p:nvSpPr>
              <p:cNvPr id="88" name="Line 256">
                <a:extLst>
                  <a:ext uri="{FF2B5EF4-FFF2-40B4-BE49-F238E27FC236}">
                    <a16:creationId xmlns:a16="http://schemas.microsoft.com/office/drawing/2014/main" id="{FEA38653-C649-4C24-8C21-41502C339677}"/>
                  </a:ext>
                </a:extLst>
              </p:cNvPr>
              <p:cNvSpPr>
                <a:spLocks noChangeShapeType="1"/>
              </p:cNvSpPr>
              <p:nvPr/>
            </p:nvSpPr>
            <p:spPr bwMode="auto">
              <a:xfrm flipV="1">
                <a:off x="1912" y="2415"/>
                <a:ext cx="28" cy="20"/>
              </a:xfrm>
              <a:prstGeom prst="line">
                <a:avLst/>
              </a:prstGeom>
              <a:noFill/>
              <a:ln w="2" cap="rnd">
                <a:solidFill>
                  <a:srgbClr val="000000"/>
                </a:solidFill>
                <a:round/>
                <a:headEnd/>
                <a:tailEnd/>
              </a:ln>
            </p:spPr>
            <p:txBody>
              <a:bodyPr/>
              <a:lstStyle/>
              <a:p>
                <a:endParaRPr lang="en-US"/>
              </a:p>
            </p:txBody>
          </p:sp>
          <p:sp>
            <p:nvSpPr>
              <p:cNvPr id="89" name="Rectangle 257">
                <a:extLst>
                  <a:ext uri="{FF2B5EF4-FFF2-40B4-BE49-F238E27FC236}">
                    <a16:creationId xmlns:a16="http://schemas.microsoft.com/office/drawing/2014/main" id="{0BD40697-9FA7-44AA-8862-938EB4911D5F}"/>
                  </a:ext>
                </a:extLst>
              </p:cNvPr>
              <p:cNvSpPr>
                <a:spLocks noChangeArrowheads="1"/>
              </p:cNvSpPr>
              <p:nvPr/>
            </p:nvSpPr>
            <p:spPr bwMode="auto">
              <a:xfrm>
                <a:off x="2042" y="2463"/>
                <a:ext cx="29" cy="31"/>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90" name="Rectangle 258">
                <a:extLst>
                  <a:ext uri="{FF2B5EF4-FFF2-40B4-BE49-F238E27FC236}">
                    <a16:creationId xmlns:a16="http://schemas.microsoft.com/office/drawing/2014/main" id="{42BAB764-6B7D-4CAF-BD60-B62EF1C874C3}"/>
                  </a:ext>
                </a:extLst>
              </p:cNvPr>
              <p:cNvSpPr>
                <a:spLocks noChangeArrowheads="1"/>
              </p:cNvSpPr>
              <p:nvPr/>
            </p:nvSpPr>
            <p:spPr bwMode="auto">
              <a:xfrm>
                <a:off x="2061" y="2463"/>
                <a:ext cx="29" cy="31"/>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H</a:t>
                </a:r>
              </a:p>
            </p:txBody>
          </p:sp>
          <p:sp>
            <p:nvSpPr>
              <p:cNvPr id="91" name="Freeform 259">
                <a:extLst>
                  <a:ext uri="{FF2B5EF4-FFF2-40B4-BE49-F238E27FC236}">
                    <a16:creationId xmlns:a16="http://schemas.microsoft.com/office/drawing/2014/main" id="{45587CB1-3672-4B6F-A542-24EE2B5CA807}"/>
                  </a:ext>
                </a:extLst>
              </p:cNvPr>
              <p:cNvSpPr>
                <a:spLocks/>
              </p:cNvSpPr>
              <p:nvPr/>
            </p:nvSpPr>
            <p:spPr bwMode="auto">
              <a:xfrm>
                <a:off x="2012" y="2480"/>
                <a:ext cx="31" cy="17"/>
              </a:xfrm>
              <a:custGeom>
                <a:avLst/>
                <a:gdLst>
                  <a:gd name="T0" fmla="*/ 0 w 31"/>
                  <a:gd name="T1" fmla="*/ 17 h 17"/>
                  <a:gd name="T2" fmla="*/ 4 w 31"/>
                  <a:gd name="T3" fmla="*/ 14 h 17"/>
                  <a:gd name="T4" fmla="*/ 10 w 31"/>
                  <a:gd name="T5" fmla="*/ 14 h 17"/>
                  <a:gd name="T6" fmla="*/ 12 w 31"/>
                  <a:gd name="T7" fmla="*/ 7 h 17"/>
                  <a:gd name="T8" fmla="*/ 20 w 31"/>
                  <a:gd name="T9" fmla="*/ 12 h 17"/>
                  <a:gd name="T10" fmla="*/ 19 w 31"/>
                  <a:gd name="T11" fmla="*/ 0 h 17"/>
                  <a:gd name="T12" fmla="*/ 30 w 31"/>
                  <a:gd name="T13" fmla="*/ 10 h 17"/>
                  <a:gd name="T14" fmla="*/ 31 w 31"/>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7"/>
                  <a:gd name="T26" fmla="*/ 31 w 3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7">
                    <a:moveTo>
                      <a:pt x="0" y="17"/>
                    </a:moveTo>
                    <a:lnTo>
                      <a:pt x="4" y="14"/>
                    </a:lnTo>
                    <a:lnTo>
                      <a:pt x="10" y="14"/>
                    </a:lnTo>
                    <a:lnTo>
                      <a:pt x="12" y="7"/>
                    </a:lnTo>
                    <a:lnTo>
                      <a:pt x="20" y="12"/>
                    </a:lnTo>
                    <a:lnTo>
                      <a:pt x="19" y="0"/>
                    </a:lnTo>
                    <a:lnTo>
                      <a:pt x="30" y="10"/>
                    </a:lnTo>
                    <a:lnTo>
                      <a:pt x="31" y="1"/>
                    </a:lnTo>
                  </a:path>
                </a:pathLst>
              </a:custGeom>
              <a:noFill/>
              <a:ln w="2" cap="rnd">
                <a:solidFill>
                  <a:srgbClr val="000000"/>
                </a:solidFill>
                <a:prstDash val="solid"/>
                <a:round/>
                <a:headEnd/>
                <a:tailEnd/>
              </a:ln>
            </p:spPr>
            <p:txBody>
              <a:bodyPr/>
              <a:lstStyle/>
              <a:p>
                <a:endParaRPr lang="en-US"/>
              </a:p>
            </p:txBody>
          </p:sp>
        </p:grpSp>
        <p:sp>
          <p:nvSpPr>
            <p:cNvPr id="29" name="Freeform 460">
              <a:extLst>
                <a:ext uri="{FF2B5EF4-FFF2-40B4-BE49-F238E27FC236}">
                  <a16:creationId xmlns:a16="http://schemas.microsoft.com/office/drawing/2014/main" id="{F54935DC-88B5-459F-80D9-62B44E19BC76}"/>
                </a:ext>
              </a:extLst>
            </p:cNvPr>
            <p:cNvSpPr>
              <a:spLocks/>
            </p:cNvSpPr>
            <p:nvPr/>
          </p:nvSpPr>
          <p:spPr bwMode="auto">
            <a:xfrm>
              <a:off x="2292747" y="4200921"/>
              <a:ext cx="165208" cy="129381"/>
            </a:xfrm>
            <a:custGeom>
              <a:avLst/>
              <a:gdLst>
                <a:gd name="T0" fmla="*/ 2147483647 w 121"/>
                <a:gd name="T1" fmla="*/ 0 h 101"/>
                <a:gd name="T2" fmla="*/ 2147483647 w 121"/>
                <a:gd name="T3" fmla="*/ 0 h 101"/>
                <a:gd name="T4" fmla="*/ 2147483647 w 121"/>
                <a:gd name="T5" fmla="*/ 2147483647 h 101"/>
                <a:gd name="T6" fmla="*/ 2147483647 w 121"/>
                <a:gd name="T7" fmla="*/ 2147483647 h 101"/>
                <a:gd name="T8" fmla="*/ 2147483647 w 121"/>
                <a:gd name="T9" fmla="*/ 2147483647 h 101"/>
                <a:gd name="T10" fmla="*/ 0 w 121"/>
                <a:gd name="T11" fmla="*/ 2147483647 h 101"/>
                <a:gd name="T12" fmla="*/ 2147483647 w 121"/>
                <a:gd name="T13" fmla="*/ 0 h 101"/>
                <a:gd name="T14" fmla="*/ 0 60000 65536"/>
                <a:gd name="T15" fmla="*/ 0 60000 65536"/>
                <a:gd name="T16" fmla="*/ 0 60000 65536"/>
                <a:gd name="T17" fmla="*/ 0 60000 65536"/>
                <a:gd name="T18" fmla="*/ 0 60000 65536"/>
                <a:gd name="T19" fmla="*/ 0 60000 65536"/>
                <a:gd name="T20" fmla="*/ 0 60000 65536"/>
                <a:gd name="T21" fmla="*/ 0 w 121"/>
                <a:gd name="T22" fmla="*/ 0 h 101"/>
                <a:gd name="T23" fmla="*/ 121 w 121"/>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01">
                  <a:moveTo>
                    <a:pt x="25" y="0"/>
                  </a:moveTo>
                  <a:lnTo>
                    <a:pt x="97" y="0"/>
                  </a:lnTo>
                  <a:lnTo>
                    <a:pt x="121" y="50"/>
                  </a:lnTo>
                  <a:lnTo>
                    <a:pt x="97" y="101"/>
                  </a:lnTo>
                  <a:lnTo>
                    <a:pt x="25" y="101"/>
                  </a:lnTo>
                  <a:lnTo>
                    <a:pt x="0" y="50"/>
                  </a:lnTo>
                  <a:lnTo>
                    <a:pt x="25" y="0"/>
                  </a:lnTo>
                  <a:close/>
                </a:path>
              </a:pathLst>
            </a:custGeom>
            <a:solidFill>
              <a:srgbClr val="FFFF00"/>
            </a:solidFill>
            <a:ln w="9525">
              <a:noFill/>
              <a:round/>
              <a:headEnd/>
              <a:tailEnd/>
            </a:ln>
          </p:spPr>
          <p:txBody>
            <a:bodyPr/>
            <a:lstStyle/>
            <a:p>
              <a:endParaRPr lang="en-US"/>
            </a:p>
          </p:txBody>
        </p:sp>
        <p:sp>
          <p:nvSpPr>
            <p:cNvPr id="30" name="Freeform 460">
              <a:extLst>
                <a:ext uri="{FF2B5EF4-FFF2-40B4-BE49-F238E27FC236}">
                  <a16:creationId xmlns:a16="http://schemas.microsoft.com/office/drawing/2014/main" id="{5FAC785D-34B9-4823-B637-3FB4A8FDBFC3}"/>
                </a:ext>
              </a:extLst>
            </p:cNvPr>
            <p:cNvSpPr>
              <a:spLocks/>
            </p:cNvSpPr>
            <p:nvPr/>
          </p:nvSpPr>
          <p:spPr bwMode="auto">
            <a:xfrm>
              <a:off x="2066206" y="4419910"/>
              <a:ext cx="165208" cy="129381"/>
            </a:xfrm>
            <a:custGeom>
              <a:avLst/>
              <a:gdLst>
                <a:gd name="T0" fmla="*/ 2147483647 w 121"/>
                <a:gd name="T1" fmla="*/ 0 h 101"/>
                <a:gd name="T2" fmla="*/ 2147483647 w 121"/>
                <a:gd name="T3" fmla="*/ 0 h 101"/>
                <a:gd name="T4" fmla="*/ 2147483647 w 121"/>
                <a:gd name="T5" fmla="*/ 2147483647 h 101"/>
                <a:gd name="T6" fmla="*/ 2147483647 w 121"/>
                <a:gd name="T7" fmla="*/ 2147483647 h 101"/>
                <a:gd name="T8" fmla="*/ 2147483647 w 121"/>
                <a:gd name="T9" fmla="*/ 2147483647 h 101"/>
                <a:gd name="T10" fmla="*/ 0 w 121"/>
                <a:gd name="T11" fmla="*/ 2147483647 h 101"/>
                <a:gd name="T12" fmla="*/ 2147483647 w 121"/>
                <a:gd name="T13" fmla="*/ 0 h 101"/>
                <a:gd name="T14" fmla="*/ 0 60000 65536"/>
                <a:gd name="T15" fmla="*/ 0 60000 65536"/>
                <a:gd name="T16" fmla="*/ 0 60000 65536"/>
                <a:gd name="T17" fmla="*/ 0 60000 65536"/>
                <a:gd name="T18" fmla="*/ 0 60000 65536"/>
                <a:gd name="T19" fmla="*/ 0 60000 65536"/>
                <a:gd name="T20" fmla="*/ 0 60000 65536"/>
                <a:gd name="T21" fmla="*/ 0 w 121"/>
                <a:gd name="T22" fmla="*/ 0 h 101"/>
                <a:gd name="T23" fmla="*/ 121 w 121"/>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101">
                  <a:moveTo>
                    <a:pt x="25" y="0"/>
                  </a:moveTo>
                  <a:lnTo>
                    <a:pt x="97" y="0"/>
                  </a:lnTo>
                  <a:lnTo>
                    <a:pt x="121" y="50"/>
                  </a:lnTo>
                  <a:lnTo>
                    <a:pt x="97" y="101"/>
                  </a:lnTo>
                  <a:lnTo>
                    <a:pt x="25" y="101"/>
                  </a:lnTo>
                  <a:lnTo>
                    <a:pt x="0" y="50"/>
                  </a:lnTo>
                  <a:lnTo>
                    <a:pt x="25" y="0"/>
                  </a:lnTo>
                  <a:close/>
                </a:path>
              </a:pathLst>
            </a:custGeom>
            <a:solidFill>
              <a:srgbClr val="FFFF00"/>
            </a:solidFill>
            <a:ln w="9525">
              <a:noFill/>
              <a:round/>
              <a:headEnd/>
              <a:tailEnd/>
            </a:ln>
          </p:spPr>
          <p:txBody>
            <a:bodyPr/>
            <a:lstStyle/>
            <a:p>
              <a:endParaRPr lang="en-US"/>
            </a:p>
          </p:txBody>
        </p:sp>
        <p:grpSp>
          <p:nvGrpSpPr>
            <p:cNvPr id="31" name="Group 260">
              <a:extLst>
                <a:ext uri="{FF2B5EF4-FFF2-40B4-BE49-F238E27FC236}">
                  <a16:creationId xmlns:a16="http://schemas.microsoft.com/office/drawing/2014/main" id="{0A623CD5-EBAD-46C5-A70B-5CE91565470E}"/>
                </a:ext>
              </a:extLst>
            </p:cNvPr>
            <p:cNvGrpSpPr>
              <a:grpSpLocks/>
            </p:cNvGrpSpPr>
            <p:nvPr/>
          </p:nvGrpSpPr>
          <p:grpSpPr bwMode="auto">
            <a:xfrm>
              <a:off x="1756560" y="3724951"/>
              <a:ext cx="376838" cy="208803"/>
              <a:chOff x="1814" y="2396"/>
              <a:chExt cx="276" cy="163"/>
            </a:xfrm>
          </p:grpSpPr>
          <p:sp>
            <p:nvSpPr>
              <p:cNvPr id="40" name="Rectangle 234">
                <a:extLst>
                  <a:ext uri="{FF2B5EF4-FFF2-40B4-BE49-F238E27FC236}">
                    <a16:creationId xmlns:a16="http://schemas.microsoft.com/office/drawing/2014/main" id="{A517A9AB-52FC-4DED-B8FE-6B84B22DB7FC}"/>
                  </a:ext>
                </a:extLst>
              </p:cNvPr>
              <p:cNvSpPr>
                <a:spLocks noChangeArrowheads="1"/>
              </p:cNvSpPr>
              <p:nvPr/>
            </p:nvSpPr>
            <p:spPr bwMode="auto">
              <a:xfrm>
                <a:off x="1974" y="2442"/>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41" name="Line 235">
                <a:extLst>
                  <a:ext uri="{FF2B5EF4-FFF2-40B4-BE49-F238E27FC236}">
                    <a16:creationId xmlns:a16="http://schemas.microsoft.com/office/drawing/2014/main" id="{E9BF2C2B-7A97-4533-B87C-00AA648D2A24}"/>
                  </a:ext>
                </a:extLst>
              </p:cNvPr>
              <p:cNvSpPr>
                <a:spLocks noChangeShapeType="1"/>
              </p:cNvSpPr>
              <p:nvPr/>
            </p:nvSpPr>
            <p:spPr bwMode="auto">
              <a:xfrm flipH="1" flipV="1">
                <a:off x="1974" y="2483"/>
                <a:ext cx="38" cy="14"/>
              </a:xfrm>
              <a:prstGeom prst="line">
                <a:avLst/>
              </a:prstGeom>
              <a:noFill/>
              <a:ln w="2" cap="rnd">
                <a:solidFill>
                  <a:srgbClr val="000000"/>
                </a:solidFill>
                <a:round/>
                <a:headEnd/>
                <a:tailEnd/>
              </a:ln>
            </p:spPr>
            <p:txBody>
              <a:bodyPr/>
              <a:lstStyle/>
              <a:p>
                <a:endParaRPr lang="en-US"/>
              </a:p>
            </p:txBody>
          </p:sp>
          <p:sp>
            <p:nvSpPr>
              <p:cNvPr id="42" name="Line 236">
                <a:extLst>
                  <a:ext uri="{FF2B5EF4-FFF2-40B4-BE49-F238E27FC236}">
                    <a16:creationId xmlns:a16="http://schemas.microsoft.com/office/drawing/2014/main" id="{CC2C5DB3-85AC-4089-80AE-2464F6B20CBE}"/>
                  </a:ext>
                </a:extLst>
              </p:cNvPr>
              <p:cNvSpPr>
                <a:spLocks noChangeShapeType="1"/>
              </p:cNvSpPr>
              <p:nvPr/>
            </p:nvSpPr>
            <p:spPr bwMode="auto">
              <a:xfrm flipH="1">
                <a:off x="1918" y="2483"/>
                <a:ext cx="56" cy="20"/>
              </a:xfrm>
              <a:prstGeom prst="line">
                <a:avLst/>
              </a:prstGeom>
              <a:noFill/>
              <a:ln w="2" cap="rnd">
                <a:solidFill>
                  <a:srgbClr val="000000"/>
                </a:solidFill>
                <a:round/>
                <a:headEnd/>
                <a:tailEnd/>
              </a:ln>
            </p:spPr>
            <p:txBody>
              <a:bodyPr/>
              <a:lstStyle/>
              <a:p>
                <a:endParaRPr lang="en-US"/>
              </a:p>
            </p:txBody>
          </p:sp>
          <p:sp>
            <p:nvSpPr>
              <p:cNvPr id="43" name="Line 237">
                <a:extLst>
                  <a:ext uri="{FF2B5EF4-FFF2-40B4-BE49-F238E27FC236}">
                    <a16:creationId xmlns:a16="http://schemas.microsoft.com/office/drawing/2014/main" id="{521797C9-34B2-4790-BA91-F63F17875DEB}"/>
                  </a:ext>
                </a:extLst>
              </p:cNvPr>
              <p:cNvSpPr>
                <a:spLocks noChangeShapeType="1"/>
              </p:cNvSpPr>
              <p:nvPr/>
            </p:nvSpPr>
            <p:spPr bwMode="auto">
              <a:xfrm flipH="1" flipV="1">
                <a:off x="1893" y="2459"/>
                <a:ext cx="25" cy="44"/>
              </a:xfrm>
              <a:prstGeom prst="line">
                <a:avLst/>
              </a:prstGeom>
              <a:noFill/>
              <a:ln w="2" cap="rnd">
                <a:solidFill>
                  <a:srgbClr val="000000"/>
                </a:solidFill>
                <a:round/>
                <a:headEnd/>
                <a:tailEnd/>
              </a:ln>
            </p:spPr>
            <p:txBody>
              <a:bodyPr/>
              <a:lstStyle/>
              <a:p>
                <a:endParaRPr lang="en-US"/>
              </a:p>
            </p:txBody>
          </p:sp>
          <p:sp>
            <p:nvSpPr>
              <p:cNvPr id="44" name="Line 238">
                <a:extLst>
                  <a:ext uri="{FF2B5EF4-FFF2-40B4-BE49-F238E27FC236}">
                    <a16:creationId xmlns:a16="http://schemas.microsoft.com/office/drawing/2014/main" id="{22D35990-6C6B-4D12-8086-A6E7CC43C65B}"/>
                  </a:ext>
                </a:extLst>
              </p:cNvPr>
              <p:cNvSpPr>
                <a:spLocks noChangeShapeType="1"/>
              </p:cNvSpPr>
              <p:nvPr/>
            </p:nvSpPr>
            <p:spPr bwMode="auto">
              <a:xfrm>
                <a:off x="1893" y="2459"/>
                <a:ext cx="41" cy="14"/>
              </a:xfrm>
              <a:prstGeom prst="line">
                <a:avLst/>
              </a:prstGeom>
              <a:noFill/>
              <a:ln w="2" cap="rnd">
                <a:solidFill>
                  <a:srgbClr val="000000"/>
                </a:solidFill>
                <a:round/>
                <a:headEnd/>
                <a:tailEnd/>
              </a:ln>
            </p:spPr>
            <p:txBody>
              <a:bodyPr/>
              <a:lstStyle/>
              <a:p>
                <a:endParaRPr lang="en-US"/>
              </a:p>
            </p:txBody>
          </p:sp>
          <p:sp>
            <p:nvSpPr>
              <p:cNvPr id="45" name="Line 239">
                <a:extLst>
                  <a:ext uri="{FF2B5EF4-FFF2-40B4-BE49-F238E27FC236}">
                    <a16:creationId xmlns:a16="http://schemas.microsoft.com/office/drawing/2014/main" id="{C8E581B5-AABE-4D9B-ABFA-4E7E62A93BAD}"/>
                  </a:ext>
                </a:extLst>
              </p:cNvPr>
              <p:cNvSpPr>
                <a:spLocks noChangeShapeType="1"/>
              </p:cNvSpPr>
              <p:nvPr/>
            </p:nvSpPr>
            <p:spPr bwMode="auto">
              <a:xfrm flipV="1">
                <a:off x="1934" y="2458"/>
                <a:ext cx="40" cy="15"/>
              </a:xfrm>
              <a:prstGeom prst="line">
                <a:avLst/>
              </a:prstGeom>
              <a:noFill/>
              <a:ln w="2" cap="rnd">
                <a:solidFill>
                  <a:srgbClr val="000000"/>
                </a:solidFill>
                <a:round/>
                <a:headEnd/>
                <a:tailEnd/>
              </a:ln>
            </p:spPr>
            <p:txBody>
              <a:bodyPr/>
              <a:lstStyle/>
              <a:p>
                <a:endParaRPr lang="en-US"/>
              </a:p>
            </p:txBody>
          </p:sp>
          <p:sp>
            <p:nvSpPr>
              <p:cNvPr id="46" name="Line 240">
                <a:extLst>
                  <a:ext uri="{FF2B5EF4-FFF2-40B4-BE49-F238E27FC236}">
                    <a16:creationId xmlns:a16="http://schemas.microsoft.com/office/drawing/2014/main" id="{35DC66BD-EE19-4531-AA32-1D47FB5CE3B0}"/>
                  </a:ext>
                </a:extLst>
              </p:cNvPr>
              <p:cNvSpPr>
                <a:spLocks noChangeShapeType="1"/>
              </p:cNvSpPr>
              <p:nvPr/>
            </p:nvSpPr>
            <p:spPr bwMode="auto">
              <a:xfrm>
                <a:off x="1995" y="2466"/>
                <a:ext cx="17" cy="31"/>
              </a:xfrm>
              <a:prstGeom prst="line">
                <a:avLst/>
              </a:prstGeom>
              <a:noFill/>
              <a:ln w="2" cap="rnd">
                <a:solidFill>
                  <a:srgbClr val="000000"/>
                </a:solidFill>
                <a:round/>
                <a:headEnd/>
                <a:tailEnd/>
              </a:ln>
            </p:spPr>
            <p:txBody>
              <a:bodyPr/>
              <a:lstStyle/>
              <a:p>
                <a:endParaRPr lang="en-US"/>
              </a:p>
            </p:txBody>
          </p:sp>
          <p:sp>
            <p:nvSpPr>
              <p:cNvPr id="47" name="Rectangle 241">
                <a:extLst>
                  <a:ext uri="{FF2B5EF4-FFF2-40B4-BE49-F238E27FC236}">
                    <a16:creationId xmlns:a16="http://schemas.microsoft.com/office/drawing/2014/main" id="{1D33E20C-1D50-4BB3-995A-20C30BC0839D}"/>
                  </a:ext>
                </a:extLst>
              </p:cNvPr>
              <p:cNvSpPr>
                <a:spLocks noChangeArrowheads="1"/>
              </p:cNvSpPr>
              <p:nvPr/>
            </p:nvSpPr>
            <p:spPr bwMode="auto">
              <a:xfrm>
                <a:off x="1832" y="2465"/>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48" name="Rectangle 242">
                <a:extLst>
                  <a:ext uri="{FF2B5EF4-FFF2-40B4-BE49-F238E27FC236}">
                    <a16:creationId xmlns:a16="http://schemas.microsoft.com/office/drawing/2014/main" id="{90CEF017-E6BD-4434-9072-0059CBCF9E1C}"/>
                  </a:ext>
                </a:extLst>
              </p:cNvPr>
              <p:cNvSpPr>
                <a:spLocks noChangeArrowheads="1"/>
              </p:cNvSpPr>
              <p:nvPr/>
            </p:nvSpPr>
            <p:spPr bwMode="auto">
              <a:xfrm>
                <a:off x="1814" y="2465"/>
                <a:ext cx="37"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H</a:t>
                </a:r>
              </a:p>
            </p:txBody>
          </p:sp>
          <p:sp>
            <p:nvSpPr>
              <p:cNvPr id="49" name="Line 243">
                <a:extLst>
                  <a:ext uri="{FF2B5EF4-FFF2-40B4-BE49-F238E27FC236}">
                    <a16:creationId xmlns:a16="http://schemas.microsoft.com/office/drawing/2014/main" id="{CEC9D3A9-2126-4EFE-8FDA-90D713ECCA3B}"/>
                  </a:ext>
                </a:extLst>
              </p:cNvPr>
              <p:cNvSpPr>
                <a:spLocks noChangeShapeType="1"/>
              </p:cNvSpPr>
              <p:nvPr/>
            </p:nvSpPr>
            <p:spPr bwMode="auto">
              <a:xfrm flipH="1">
                <a:off x="1859" y="2459"/>
                <a:ext cx="34" cy="11"/>
              </a:xfrm>
              <a:prstGeom prst="line">
                <a:avLst/>
              </a:prstGeom>
              <a:noFill/>
              <a:ln w="2" cap="rnd">
                <a:solidFill>
                  <a:srgbClr val="000000"/>
                </a:solidFill>
                <a:round/>
                <a:headEnd/>
                <a:tailEnd/>
              </a:ln>
            </p:spPr>
            <p:txBody>
              <a:bodyPr/>
              <a:lstStyle/>
              <a:p>
                <a:endParaRPr lang="en-US"/>
              </a:p>
            </p:txBody>
          </p:sp>
          <p:sp>
            <p:nvSpPr>
              <p:cNvPr id="50" name="Rectangle 244">
                <a:extLst>
                  <a:ext uri="{FF2B5EF4-FFF2-40B4-BE49-F238E27FC236}">
                    <a16:creationId xmlns:a16="http://schemas.microsoft.com/office/drawing/2014/main" id="{68B23D90-8D25-4C46-A9DF-45DCCC4DE9EA}"/>
                  </a:ext>
                </a:extLst>
              </p:cNvPr>
              <p:cNvSpPr>
                <a:spLocks noChangeArrowheads="1"/>
              </p:cNvSpPr>
              <p:nvPr/>
            </p:nvSpPr>
            <p:spPr bwMode="auto">
              <a:xfrm>
                <a:off x="1859" y="2492"/>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51" name="Rectangle 245">
                <a:extLst>
                  <a:ext uri="{FF2B5EF4-FFF2-40B4-BE49-F238E27FC236}">
                    <a16:creationId xmlns:a16="http://schemas.microsoft.com/office/drawing/2014/main" id="{64744909-F38E-4ED3-A5C1-757ED795699D}"/>
                  </a:ext>
                </a:extLst>
              </p:cNvPr>
              <p:cNvSpPr>
                <a:spLocks noChangeArrowheads="1"/>
              </p:cNvSpPr>
              <p:nvPr/>
            </p:nvSpPr>
            <p:spPr bwMode="auto">
              <a:xfrm>
                <a:off x="1841" y="2492"/>
                <a:ext cx="37"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H</a:t>
                </a:r>
              </a:p>
            </p:txBody>
          </p:sp>
          <p:sp>
            <p:nvSpPr>
              <p:cNvPr id="52" name="Line 246">
                <a:extLst>
                  <a:ext uri="{FF2B5EF4-FFF2-40B4-BE49-F238E27FC236}">
                    <a16:creationId xmlns:a16="http://schemas.microsoft.com/office/drawing/2014/main" id="{C880755C-3A5A-4421-905B-D71EAA5A5203}"/>
                  </a:ext>
                </a:extLst>
              </p:cNvPr>
              <p:cNvSpPr>
                <a:spLocks noChangeShapeType="1"/>
              </p:cNvSpPr>
              <p:nvPr/>
            </p:nvSpPr>
            <p:spPr bwMode="auto">
              <a:xfrm flipH="1">
                <a:off x="1885" y="2503"/>
                <a:ext cx="33" cy="1"/>
              </a:xfrm>
              <a:prstGeom prst="line">
                <a:avLst/>
              </a:prstGeom>
              <a:noFill/>
              <a:ln w="2" cap="rnd">
                <a:solidFill>
                  <a:srgbClr val="000000"/>
                </a:solidFill>
                <a:round/>
                <a:headEnd/>
                <a:tailEnd/>
              </a:ln>
            </p:spPr>
            <p:txBody>
              <a:bodyPr/>
              <a:lstStyle/>
              <a:p>
                <a:endParaRPr lang="en-US"/>
              </a:p>
            </p:txBody>
          </p:sp>
          <p:sp>
            <p:nvSpPr>
              <p:cNvPr id="53" name="Rectangle 247">
                <a:extLst>
                  <a:ext uri="{FF2B5EF4-FFF2-40B4-BE49-F238E27FC236}">
                    <a16:creationId xmlns:a16="http://schemas.microsoft.com/office/drawing/2014/main" id="{0EF1CD43-8298-4758-994B-EF2787BEC6E9}"/>
                  </a:ext>
                </a:extLst>
              </p:cNvPr>
              <p:cNvSpPr>
                <a:spLocks noChangeArrowheads="1"/>
              </p:cNvSpPr>
              <p:nvPr/>
            </p:nvSpPr>
            <p:spPr bwMode="auto">
              <a:xfrm>
                <a:off x="1978" y="2515"/>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54" name="Rectangle 248">
                <a:extLst>
                  <a:ext uri="{FF2B5EF4-FFF2-40B4-BE49-F238E27FC236}">
                    <a16:creationId xmlns:a16="http://schemas.microsoft.com/office/drawing/2014/main" id="{77DBC10C-2B67-4787-B461-F150853E5447}"/>
                  </a:ext>
                </a:extLst>
              </p:cNvPr>
              <p:cNvSpPr>
                <a:spLocks noChangeArrowheads="1"/>
              </p:cNvSpPr>
              <p:nvPr/>
            </p:nvSpPr>
            <p:spPr bwMode="auto">
              <a:xfrm>
                <a:off x="1997" y="2515"/>
                <a:ext cx="37"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H</a:t>
                </a:r>
              </a:p>
            </p:txBody>
          </p:sp>
          <p:sp>
            <p:nvSpPr>
              <p:cNvPr id="55" name="Line 249">
                <a:extLst>
                  <a:ext uri="{FF2B5EF4-FFF2-40B4-BE49-F238E27FC236}">
                    <a16:creationId xmlns:a16="http://schemas.microsoft.com/office/drawing/2014/main" id="{498EF33E-616C-487A-92AE-50A1DA6A5093}"/>
                  </a:ext>
                </a:extLst>
              </p:cNvPr>
              <p:cNvSpPr>
                <a:spLocks noChangeShapeType="1"/>
              </p:cNvSpPr>
              <p:nvPr/>
            </p:nvSpPr>
            <p:spPr bwMode="auto">
              <a:xfrm>
                <a:off x="1974" y="2483"/>
                <a:ext cx="12" cy="28"/>
              </a:xfrm>
              <a:prstGeom prst="line">
                <a:avLst/>
              </a:prstGeom>
              <a:noFill/>
              <a:ln w="2" cap="rnd">
                <a:solidFill>
                  <a:srgbClr val="000000"/>
                </a:solidFill>
                <a:round/>
                <a:headEnd/>
                <a:tailEnd/>
              </a:ln>
            </p:spPr>
            <p:txBody>
              <a:bodyPr/>
              <a:lstStyle/>
              <a:p>
                <a:endParaRPr lang="en-US"/>
              </a:p>
            </p:txBody>
          </p:sp>
          <p:sp>
            <p:nvSpPr>
              <p:cNvPr id="56" name="Line 250">
                <a:extLst>
                  <a:ext uri="{FF2B5EF4-FFF2-40B4-BE49-F238E27FC236}">
                    <a16:creationId xmlns:a16="http://schemas.microsoft.com/office/drawing/2014/main" id="{B3A2857C-9E5E-4C5C-8782-ED0F85391D99}"/>
                  </a:ext>
                </a:extLst>
              </p:cNvPr>
              <p:cNvSpPr>
                <a:spLocks noChangeShapeType="1"/>
              </p:cNvSpPr>
              <p:nvPr/>
            </p:nvSpPr>
            <p:spPr bwMode="auto">
              <a:xfrm flipH="1" flipV="1">
                <a:off x="1912" y="2435"/>
                <a:ext cx="22" cy="38"/>
              </a:xfrm>
              <a:prstGeom prst="line">
                <a:avLst/>
              </a:prstGeom>
              <a:noFill/>
              <a:ln w="2" cap="rnd">
                <a:solidFill>
                  <a:srgbClr val="000000"/>
                </a:solidFill>
                <a:round/>
                <a:headEnd/>
                <a:tailEnd/>
              </a:ln>
            </p:spPr>
            <p:txBody>
              <a:bodyPr/>
              <a:lstStyle/>
              <a:p>
                <a:endParaRPr lang="en-US"/>
              </a:p>
            </p:txBody>
          </p:sp>
          <p:sp>
            <p:nvSpPr>
              <p:cNvPr id="57" name="Rectangle 251">
                <a:extLst>
                  <a:ext uri="{FF2B5EF4-FFF2-40B4-BE49-F238E27FC236}">
                    <a16:creationId xmlns:a16="http://schemas.microsoft.com/office/drawing/2014/main" id="{97CC90CD-2A02-4DC8-99CD-3ED4D74F9CE5}"/>
                  </a:ext>
                </a:extLst>
              </p:cNvPr>
              <p:cNvSpPr>
                <a:spLocks noChangeArrowheads="1"/>
              </p:cNvSpPr>
              <p:nvPr/>
            </p:nvSpPr>
            <p:spPr bwMode="auto">
              <a:xfrm>
                <a:off x="1857" y="2409"/>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58" name="Line 252">
                <a:extLst>
                  <a:ext uri="{FF2B5EF4-FFF2-40B4-BE49-F238E27FC236}">
                    <a16:creationId xmlns:a16="http://schemas.microsoft.com/office/drawing/2014/main" id="{0201FE53-7943-4BEC-BE24-4DDE06D60A1B}"/>
                  </a:ext>
                </a:extLst>
              </p:cNvPr>
              <p:cNvSpPr>
                <a:spLocks noChangeShapeType="1"/>
              </p:cNvSpPr>
              <p:nvPr/>
            </p:nvSpPr>
            <p:spPr bwMode="auto">
              <a:xfrm flipH="1" flipV="1">
                <a:off x="1887" y="2421"/>
                <a:ext cx="27" cy="11"/>
              </a:xfrm>
              <a:prstGeom prst="line">
                <a:avLst/>
              </a:prstGeom>
              <a:noFill/>
              <a:ln w="2" cap="rnd">
                <a:solidFill>
                  <a:srgbClr val="000000"/>
                </a:solidFill>
                <a:round/>
                <a:headEnd/>
                <a:tailEnd/>
              </a:ln>
            </p:spPr>
            <p:txBody>
              <a:bodyPr/>
              <a:lstStyle/>
              <a:p>
                <a:endParaRPr lang="en-US"/>
              </a:p>
            </p:txBody>
          </p:sp>
          <p:sp>
            <p:nvSpPr>
              <p:cNvPr id="59" name="Line 253">
                <a:extLst>
                  <a:ext uri="{FF2B5EF4-FFF2-40B4-BE49-F238E27FC236}">
                    <a16:creationId xmlns:a16="http://schemas.microsoft.com/office/drawing/2014/main" id="{A5864FB0-91CE-47AA-8716-ACC83F787977}"/>
                  </a:ext>
                </a:extLst>
              </p:cNvPr>
              <p:cNvSpPr>
                <a:spLocks noChangeShapeType="1"/>
              </p:cNvSpPr>
              <p:nvPr/>
            </p:nvSpPr>
            <p:spPr bwMode="auto">
              <a:xfrm flipH="1" flipV="1">
                <a:off x="1884" y="2428"/>
                <a:ext cx="30" cy="12"/>
              </a:xfrm>
              <a:prstGeom prst="line">
                <a:avLst/>
              </a:prstGeom>
              <a:noFill/>
              <a:ln w="2" cap="rnd">
                <a:solidFill>
                  <a:srgbClr val="000000"/>
                </a:solidFill>
                <a:round/>
                <a:headEnd/>
                <a:tailEnd/>
              </a:ln>
            </p:spPr>
            <p:txBody>
              <a:bodyPr/>
              <a:lstStyle/>
              <a:p>
                <a:endParaRPr lang="en-US"/>
              </a:p>
            </p:txBody>
          </p:sp>
          <p:sp>
            <p:nvSpPr>
              <p:cNvPr id="60" name="Rectangle 254">
                <a:extLst>
                  <a:ext uri="{FF2B5EF4-FFF2-40B4-BE49-F238E27FC236}">
                    <a16:creationId xmlns:a16="http://schemas.microsoft.com/office/drawing/2014/main" id="{4DBEC5AB-414C-4699-9EFA-2D4EC02FEFB9}"/>
                  </a:ext>
                </a:extLst>
              </p:cNvPr>
              <p:cNvSpPr>
                <a:spLocks noChangeArrowheads="1"/>
              </p:cNvSpPr>
              <p:nvPr/>
            </p:nvSpPr>
            <p:spPr bwMode="auto">
              <a:xfrm>
                <a:off x="1940" y="2396"/>
                <a:ext cx="39"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61" name="Rectangle 255">
                <a:extLst>
                  <a:ext uri="{FF2B5EF4-FFF2-40B4-BE49-F238E27FC236}">
                    <a16:creationId xmlns:a16="http://schemas.microsoft.com/office/drawing/2014/main" id="{EFBD6FF2-0077-4B87-9987-5FB176465071}"/>
                  </a:ext>
                </a:extLst>
              </p:cNvPr>
              <p:cNvSpPr>
                <a:spLocks noChangeArrowheads="1"/>
              </p:cNvSpPr>
              <p:nvPr/>
            </p:nvSpPr>
            <p:spPr bwMode="auto">
              <a:xfrm>
                <a:off x="1959" y="2396"/>
                <a:ext cx="37" cy="44"/>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H</a:t>
                </a:r>
              </a:p>
            </p:txBody>
          </p:sp>
          <p:sp>
            <p:nvSpPr>
              <p:cNvPr id="62" name="Line 256">
                <a:extLst>
                  <a:ext uri="{FF2B5EF4-FFF2-40B4-BE49-F238E27FC236}">
                    <a16:creationId xmlns:a16="http://schemas.microsoft.com/office/drawing/2014/main" id="{2E153C5F-A17D-4AB3-A01E-EB3CE5DADEAB}"/>
                  </a:ext>
                </a:extLst>
              </p:cNvPr>
              <p:cNvSpPr>
                <a:spLocks noChangeShapeType="1"/>
              </p:cNvSpPr>
              <p:nvPr/>
            </p:nvSpPr>
            <p:spPr bwMode="auto">
              <a:xfrm flipV="1">
                <a:off x="1912" y="2415"/>
                <a:ext cx="28" cy="20"/>
              </a:xfrm>
              <a:prstGeom prst="line">
                <a:avLst/>
              </a:prstGeom>
              <a:noFill/>
              <a:ln w="2" cap="rnd">
                <a:solidFill>
                  <a:srgbClr val="000000"/>
                </a:solidFill>
                <a:round/>
                <a:headEnd/>
                <a:tailEnd/>
              </a:ln>
            </p:spPr>
            <p:txBody>
              <a:bodyPr/>
              <a:lstStyle/>
              <a:p>
                <a:endParaRPr lang="en-US"/>
              </a:p>
            </p:txBody>
          </p:sp>
          <p:sp>
            <p:nvSpPr>
              <p:cNvPr id="63" name="Rectangle 257">
                <a:extLst>
                  <a:ext uri="{FF2B5EF4-FFF2-40B4-BE49-F238E27FC236}">
                    <a16:creationId xmlns:a16="http://schemas.microsoft.com/office/drawing/2014/main" id="{371271E9-77DB-4D7D-998F-FFA92427F7AA}"/>
                  </a:ext>
                </a:extLst>
              </p:cNvPr>
              <p:cNvSpPr>
                <a:spLocks noChangeArrowheads="1"/>
              </p:cNvSpPr>
              <p:nvPr/>
            </p:nvSpPr>
            <p:spPr bwMode="auto">
              <a:xfrm>
                <a:off x="2042" y="2463"/>
                <a:ext cx="29" cy="31"/>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O</a:t>
                </a:r>
              </a:p>
            </p:txBody>
          </p:sp>
          <p:sp>
            <p:nvSpPr>
              <p:cNvPr id="64" name="Rectangle 258">
                <a:extLst>
                  <a:ext uri="{FF2B5EF4-FFF2-40B4-BE49-F238E27FC236}">
                    <a16:creationId xmlns:a16="http://schemas.microsoft.com/office/drawing/2014/main" id="{8114D954-96B1-4DE1-B396-138BE35A4405}"/>
                  </a:ext>
                </a:extLst>
              </p:cNvPr>
              <p:cNvSpPr>
                <a:spLocks noChangeArrowheads="1"/>
              </p:cNvSpPr>
              <p:nvPr/>
            </p:nvSpPr>
            <p:spPr bwMode="auto">
              <a:xfrm>
                <a:off x="2061" y="2463"/>
                <a:ext cx="29" cy="31"/>
              </a:xfrm>
              <a:prstGeom prst="rect">
                <a:avLst/>
              </a:prstGeom>
              <a:noFill/>
              <a:ln w="9525">
                <a:noFill/>
                <a:miter lim="800000"/>
                <a:headEnd/>
                <a:tailEnd/>
              </a:ln>
            </p:spPr>
            <p:txBody>
              <a:bodyPr wrap="none" lIns="0" tIns="0" rIns="0" bIns="0">
                <a:spAutoFit/>
              </a:bodyPr>
              <a:lstStyle/>
              <a:p>
                <a:r>
                  <a:rPr lang="fr-FR" sz="300">
                    <a:solidFill>
                      <a:srgbClr val="000000"/>
                    </a:solidFill>
                    <a:latin typeface="Arial" charset="0"/>
                  </a:rPr>
                  <a:t>H</a:t>
                </a:r>
              </a:p>
            </p:txBody>
          </p:sp>
          <p:sp>
            <p:nvSpPr>
              <p:cNvPr id="65" name="Freeform 259">
                <a:extLst>
                  <a:ext uri="{FF2B5EF4-FFF2-40B4-BE49-F238E27FC236}">
                    <a16:creationId xmlns:a16="http://schemas.microsoft.com/office/drawing/2014/main" id="{577D68A0-4B46-403C-A41A-3B4540198B80}"/>
                  </a:ext>
                </a:extLst>
              </p:cNvPr>
              <p:cNvSpPr>
                <a:spLocks/>
              </p:cNvSpPr>
              <p:nvPr/>
            </p:nvSpPr>
            <p:spPr bwMode="auto">
              <a:xfrm>
                <a:off x="2012" y="2480"/>
                <a:ext cx="31" cy="17"/>
              </a:xfrm>
              <a:custGeom>
                <a:avLst/>
                <a:gdLst>
                  <a:gd name="T0" fmla="*/ 0 w 31"/>
                  <a:gd name="T1" fmla="*/ 17 h 17"/>
                  <a:gd name="T2" fmla="*/ 4 w 31"/>
                  <a:gd name="T3" fmla="*/ 14 h 17"/>
                  <a:gd name="T4" fmla="*/ 10 w 31"/>
                  <a:gd name="T5" fmla="*/ 14 h 17"/>
                  <a:gd name="T6" fmla="*/ 12 w 31"/>
                  <a:gd name="T7" fmla="*/ 7 h 17"/>
                  <a:gd name="T8" fmla="*/ 20 w 31"/>
                  <a:gd name="T9" fmla="*/ 12 h 17"/>
                  <a:gd name="T10" fmla="*/ 19 w 31"/>
                  <a:gd name="T11" fmla="*/ 0 h 17"/>
                  <a:gd name="T12" fmla="*/ 30 w 31"/>
                  <a:gd name="T13" fmla="*/ 10 h 17"/>
                  <a:gd name="T14" fmla="*/ 31 w 31"/>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7"/>
                  <a:gd name="T26" fmla="*/ 31 w 3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7">
                    <a:moveTo>
                      <a:pt x="0" y="17"/>
                    </a:moveTo>
                    <a:lnTo>
                      <a:pt x="4" y="14"/>
                    </a:lnTo>
                    <a:lnTo>
                      <a:pt x="10" y="14"/>
                    </a:lnTo>
                    <a:lnTo>
                      <a:pt x="12" y="7"/>
                    </a:lnTo>
                    <a:lnTo>
                      <a:pt x="20" y="12"/>
                    </a:lnTo>
                    <a:lnTo>
                      <a:pt x="19" y="0"/>
                    </a:lnTo>
                    <a:lnTo>
                      <a:pt x="30" y="10"/>
                    </a:lnTo>
                    <a:lnTo>
                      <a:pt x="31" y="1"/>
                    </a:lnTo>
                  </a:path>
                </a:pathLst>
              </a:custGeom>
              <a:noFill/>
              <a:ln w="2" cap="rnd">
                <a:solidFill>
                  <a:srgbClr val="000000"/>
                </a:solidFill>
                <a:prstDash val="solid"/>
                <a:round/>
                <a:headEnd/>
                <a:tailEnd/>
              </a:ln>
            </p:spPr>
            <p:txBody>
              <a:bodyPr/>
              <a:lstStyle/>
              <a:p>
                <a:endParaRPr lang="en-US"/>
              </a:p>
            </p:txBody>
          </p:sp>
        </p:grpSp>
        <p:sp>
          <p:nvSpPr>
            <p:cNvPr id="32" name="Rectangle 461">
              <a:extLst>
                <a:ext uri="{FF2B5EF4-FFF2-40B4-BE49-F238E27FC236}">
                  <a16:creationId xmlns:a16="http://schemas.microsoft.com/office/drawing/2014/main" id="{692A7BF6-62C3-4420-99A0-7134AE8386C8}"/>
                </a:ext>
              </a:extLst>
            </p:cNvPr>
            <p:cNvSpPr>
              <a:spLocks noChangeArrowheads="1"/>
            </p:cNvSpPr>
            <p:nvPr/>
          </p:nvSpPr>
          <p:spPr bwMode="auto">
            <a:xfrm>
              <a:off x="2164383" y="2243117"/>
              <a:ext cx="1321772" cy="149012"/>
            </a:xfrm>
            <a:prstGeom prst="rect">
              <a:avLst/>
            </a:prstGeom>
            <a:noFill/>
            <a:ln w="9525">
              <a:noFill/>
              <a:miter lim="800000"/>
              <a:headEnd/>
              <a:tailEnd/>
            </a:ln>
          </p:spPr>
          <p:txBody>
            <a:bodyPr wrap="none" lIns="0" tIns="0" rIns="0" bIns="0">
              <a:spAutoFit/>
            </a:bodyPr>
            <a:lstStyle/>
            <a:p>
              <a:r>
                <a:rPr lang="fr-FR" sz="1200" b="1">
                  <a:solidFill>
                    <a:srgbClr val="002060"/>
                  </a:solidFill>
                  <a:latin typeface="Arial" charset="0"/>
                </a:rPr>
                <a:t>Échantillon d’eau de 100 ml</a:t>
              </a:r>
            </a:p>
          </p:txBody>
        </p:sp>
        <p:sp>
          <p:nvSpPr>
            <p:cNvPr id="33" name="Rectangle 276">
              <a:extLst>
                <a:ext uri="{FF2B5EF4-FFF2-40B4-BE49-F238E27FC236}">
                  <a16:creationId xmlns:a16="http://schemas.microsoft.com/office/drawing/2014/main" id="{66B89733-191D-49C1-95F2-ABBAF6662F09}"/>
                </a:ext>
              </a:extLst>
            </p:cNvPr>
            <p:cNvSpPr>
              <a:spLocks noChangeArrowheads="1"/>
            </p:cNvSpPr>
            <p:nvPr/>
          </p:nvSpPr>
          <p:spPr bwMode="auto">
            <a:xfrm>
              <a:off x="2617082" y="2707958"/>
              <a:ext cx="735718" cy="307777"/>
            </a:xfrm>
            <a:prstGeom prst="rect">
              <a:avLst/>
            </a:prstGeom>
            <a:noFill/>
            <a:ln w="9525">
              <a:noFill/>
              <a:miter lim="800000"/>
              <a:headEnd/>
              <a:tailEnd/>
            </a:ln>
          </p:spPr>
          <p:txBody>
            <a:bodyPr lIns="0" tIns="0" rIns="0" bIns="0">
              <a:spAutoFit/>
            </a:bodyPr>
            <a:lstStyle/>
            <a:p>
              <a:pPr algn="ctr"/>
              <a:r>
                <a:rPr lang="fr-FR" sz="1000" b="1">
                  <a:solidFill>
                    <a:srgbClr val="000000"/>
                  </a:solidFill>
                  <a:latin typeface="Arial" charset="0"/>
                </a:rPr>
                <a:t>Substrat ciblé</a:t>
              </a:r>
            </a:p>
          </p:txBody>
        </p:sp>
        <p:sp>
          <p:nvSpPr>
            <p:cNvPr id="34" name="Rectangle 278">
              <a:extLst>
                <a:ext uri="{FF2B5EF4-FFF2-40B4-BE49-F238E27FC236}">
                  <a16:creationId xmlns:a16="http://schemas.microsoft.com/office/drawing/2014/main" id="{6604A8A6-4EC4-4135-8FE4-388FCA57739C}"/>
                </a:ext>
              </a:extLst>
            </p:cNvPr>
            <p:cNvSpPr>
              <a:spLocks noChangeArrowheads="1"/>
            </p:cNvSpPr>
            <p:nvPr/>
          </p:nvSpPr>
          <p:spPr bwMode="auto">
            <a:xfrm>
              <a:off x="3180972" y="5703429"/>
              <a:ext cx="464616" cy="124176"/>
            </a:xfrm>
            <a:prstGeom prst="rect">
              <a:avLst/>
            </a:prstGeom>
            <a:noFill/>
            <a:ln w="9525">
              <a:noFill/>
              <a:miter lim="800000"/>
              <a:headEnd/>
              <a:tailEnd/>
            </a:ln>
          </p:spPr>
          <p:txBody>
            <a:bodyPr wrap="none" lIns="0" tIns="0" rIns="0" bIns="0">
              <a:spAutoFit/>
            </a:bodyPr>
            <a:lstStyle/>
            <a:p>
              <a:r>
                <a:rPr lang="fr-FR" sz="1000" b="1" dirty="0">
                  <a:solidFill>
                    <a:srgbClr val="000000"/>
                  </a:solidFill>
                  <a:latin typeface="Arial" charset="0"/>
                </a:rPr>
                <a:t>LED U.V.</a:t>
              </a:r>
            </a:p>
          </p:txBody>
        </p:sp>
        <p:sp>
          <p:nvSpPr>
            <p:cNvPr id="35" name="Rectangle 279">
              <a:extLst>
                <a:ext uri="{FF2B5EF4-FFF2-40B4-BE49-F238E27FC236}">
                  <a16:creationId xmlns:a16="http://schemas.microsoft.com/office/drawing/2014/main" id="{658103C4-A620-49EB-9C47-200A775754CB}"/>
                </a:ext>
              </a:extLst>
            </p:cNvPr>
            <p:cNvSpPr>
              <a:spLocks noChangeArrowheads="1"/>
            </p:cNvSpPr>
            <p:nvPr/>
          </p:nvSpPr>
          <p:spPr bwMode="auto">
            <a:xfrm>
              <a:off x="1705853" y="4607396"/>
              <a:ext cx="724557" cy="307777"/>
            </a:xfrm>
            <a:prstGeom prst="rect">
              <a:avLst/>
            </a:prstGeom>
            <a:noFill/>
            <a:ln w="9525">
              <a:noFill/>
              <a:miter lim="800000"/>
              <a:headEnd/>
              <a:tailEnd/>
            </a:ln>
          </p:spPr>
          <p:txBody>
            <a:bodyPr wrap="none" lIns="0" tIns="0" rIns="0" bIns="0">
              <a:spAutoFit/>
            </a:bodyPr>
            <a:lstStyle/>
            <a:p>
              <a:pPr algn="ctr"/>
              <a:r>
                <a:rPr lang="fr-FR" sz="1000" b="1" dirty="0">
                  <a:solidFill>
                    <a:srgbClr val="000000"/>
                  </a:solidFill>
                  <a:latin typeface="Arial" charset="0"/>
                </a:rPr>
                <a:t>Produit</a:t>
              </a:r>
              <a:br>
                <a:rPr lang="fr-FR" sz="1000" b="1" dirty="0">
                  <a:solidFill>
                    <a:srgbClr val="000000"/>
                  </a:solidFill>
                  <a:latin typeface="Arial" charset="0"/>
                </a:rPr>
              </a:br>
              <a:r>
                <a:rPr lang="fr-FR" sz="1000" b="1" dirty="0">
                  <a:solidFill>
                    <a:srgbClr val="000000"/>
                  </a:solidFill>
                  <a:latin typeface="Arial" charset="0"/>
                </a:rPr>
                <a:t>fluorescent</a:t>
              </a:r>
            </a:p>
          </p:txBody>
        </p:sp>
        <p:sp>
          <p:nvSpPr>
            <p:cNvPr id="36" name="Rectangle 280">
              <a:extLst>
                <a:ext uri="{FF2B5EF4-FFF2-40B4-BE49-F238E27FC236}">
                  <a16:creationId xmlns:a16="http://schemas.microsoft.com/office/drawing/2014/main" id="{5AB8ECD9-4417-45B2-879B-4C74E4EE4F3E}"/>
                </a:ext>
              </a:extLst>
            </p:cNvPr>
            <p:cNvSpPr>
              <a:spLocks noChangeArrowheads="1"/>
            </p:cNvSpPr>
            <p:nvPr/>
          </p:nvSpPr>
          <p:spPr bwMode="auto">
            <a:xfrm>
              <a:off x="3048000" y="3735818"/>
              <a:ext cx="598716" cy="307777"/>
            </a:xfrm>
            <a:prstGeom prst="rect">
              <a:avLst/>
            </a:prstGeom>
            <a:noFill/>
            <a:ln w="9525">
              <a:noFill/>
              <a:miter lim="800000"/>
              <a:headEnd/>
              <a:tailEnd/>
            </a:ln>
          </p:spPr>
          <p:txBody>
            <a:bodyPr lIns="0" tIns="0" rIns="0" bIns="0">
              <a:spAutoFit/>
            </a:bodyPr>
            <a:lstStyle/>
            <a:p>
              <a:pPr algn="ctr"/>
              <a:r>
                <a:rPr lang="fr-FR" sz="1000" b="1">
                  <a:solidFill>
                    <a:srgbClr val="000000"/>
                  </a:solidFill>
                  <a:latin typeface="Arial" charset="0"/>
                </a:rPr>
                <a:t>Bactéries </a:t>
              </a:r>
              <a:r>
                <a:rPr lang="fr-FR" sz="1000" b="1" i="1">
                  <a:solidFill>
                    <a:srgbClr val="000000"/>
                  </a:solidFill>
                  <a:latin typeface="Arial" charset="0"/>
                </a:rPr>
                <a:t>E. coli</a:t>
              </a:r>
            </a:p>
          </p:txBody>
        </p:sp>
        <p:sp>
          <p:nvSpPr>
            <p:cNvPr id="37" name="Rectangle 278">
              <a:extLst>
                <a:ext uri="{FF2B5EF4-FFF2-40B4-BE49-F238E27FC236}">
                  <a16:creationId xmlns:a16="http://schemas.microsoft.com/office/drawing/2014/main" id="{04D6D498-6E4C-485A-9D8C-DB81251A9153}"/>
                </a:ext>
              </a:extLst>
            </p:cNvPr>
            <p:cNvSpPr>
              <a:spLocks noChangeArrowheads="1"/>
            </p:cNvSpPr>
            <p:nvPr/>
          </p:nvSpPr>
          <p:spPr bwMode="auto">
            <a:xfrm>
              <a:off x="914400" y="6015335"/>
              <a:ext cx="914400" cy="307777"/>
            </a:xfrm>
            <a:prstGeom prst="rect">
              <a:avLst/>
            </a:prstGeom>
            <a:noFill/>
            <a:ln w="9525">
              <a:noFill/>
              <a:miter lim="800000"/>
              <a:headEnd/>
              <a:tailEnd/>
            </a:ln>
          </p:spPr>
          <p:txBody>
            <a:bodyPr lIns="0" tIns="0" rIns="0" bIns="0">
              <a:spAutoFit/>
            </a:bodyPr>
            <a:lstStyle/>
            <a:p>
              <a:pPr algn="ctr"/>
              <a:r>
                <a:rPr lang="fr-FR" sz="1000" b="1">
                  <a:solidFill>
                    <a:srgbClr val="000000"/>
                  </a:solidFill>
                  <a:latin typeface="Arial" charset="0"/>
                </a:rPr>
                <a:t>Spectromètre miniature</a:t>
              </a:r>
            </a:p>
          </p:txBody>
        </p:sp>
        <p:sp>
          <p:nvSpPr>
            <p:cNvPr id="38" name="Rectangle 278">
              <a:extLst>
                <a:ext uri="{FF2B5EF4-FFF2-40B4-BE49-F238E27FC236}">
                  <a16:creationId xmlns:a16="http://schemas.microsoft.com/office/drawing/2014/main" id="{39B42CF0-C96C-4C42-B0A6-CA0F3B66D229}"/>
                </a:ext>
              </a:extLst>
            </p:cNvPr>
            <p:cNvSpPr>
              <a:spLocks noChangeArrowheads="1"/>
            </p:cNvSpPr>
            <p:nvPr/>
          </p:nvSpPr>
          <p:spPr bwMode="auto">
            <a:xfrm>
              <a:off x="2375863" y="5949381"/>
              <a:ext cx="838867" cy="322803"/>
            </a:xfrm>
            <a:prstGeom prst="rect">
              <a:avLst/>
            </a:prstGeom>
            <a:noFill/>
            <a:ln w="9525">
              <a:noFill/>
              <a:miter lim="800000"/>
              <a:headEnd/>
              <a:tailEnd/>
            </a:ln>
          </p:spPr>
          <p:txBody>
            <a:bodyPr wrap="square" lIns="0" tIns="0" rIns="0" bIns="0">
              <a:spAutoFit/>
            </a:bodyPr>
            <a:lstStyle/>
            <a:p>
              <a:pPr algn="ctr"/>
              <a:r>
                <a:rPr lang="fr-FR" sz="1000" b="1" dirty="0">
                  <a:solidFill>
                    <a:srgbClr val="000000"/>
                  </a:solidFill>
                  <a:latin typeface="Arial" charset="0"/>
                </a:rPr>
                <a:t>Capteur à fibre optique</a:t>
              </a:r>
            </a:p>
          </p:txBody>
        </p:sp>
        <p:sp>
          <p:nvSpPr>
            <p:cNvPr id="39" name="Rectangle 279">
              <a:extLst>
                <a:ext uri="{FF2B5EF4-FFF2-40B4-BE49-F238E27FC236}">
                  <a16:creationId xmlns:a16="http://schemas.microsoft.com/office/drawing/2014/main" id="{5FB043AD-269D-4F9E-8F93-CD8042270C8E}"/>
                </a:ext>
              </a:extLst>
            </p:cNvPr>
            <p:cNvSpPr>
              <a:spLocks noChangeArrowheads="1"/>
            </p:cNvSpPr>
            <p:nvPr/>
          </p:nvSpPr>
          <p:spPr bwMode="auto">
            <a:xfrm>
              <a:off x="2809383" y="4607396"/>
              <a:ext cx="968296" cy="484204"/>
            </a:xfrm>
            <a:prstGeom prst="rect">
              <a:avLst/>
            </a:prstGeom>
            <a:noFill/>
            <a:ln w="9525">
              <a:noFill/>
              <a:miter lim="800000"/>
              <a:headEnd/>
              <a:tailEnd/>
            </a:ln>
          </p:spPr>
          <p:txBody>
            <a:bodyPr wrap="square" lIns="0" tIns="0" rIns="0" bIns="0">
              <a:spAutoFit/>
            </a:bodyPr>
            <a:lstStyle/>
            <a:p>
              <a:pPr algn="ctr"/>
              <a:r>
                <a:rPr lang="fr-FR" sz="1000" b="1" dirty="0">
                  <a:solidFill>
                    <a:srgbClr val="000000"/>
                  </a:solidFill>
                  <a:latin typeface="Arial" charset="0"/>
                </a:rPr>
                <a:t>Élément de séparation des polymères</a:t>
              </a:r>
            </a:p>
          </p:txBody>
        </p:sp>
      </p:grpSp>
      <p:pic>
        <p:nvPicPr>
          <p:cNvPr id="253" name="Picture 243" descr="1MP_9334_NoBlue">
            <a:extLst>
              <a:ext uri="{FF2B5EF4-FFF2-40B4-BE49-F238E27FC236}">
                <a16:creationId xmlns:a16="http://schemas.microsoft.com/office/drawing/2014/main" id="{5077C328-D835-4E4D-80B1-D9FED2ADE25F}"/>
              </a:ext>
            </a:extLst>
          </p:cNvPr>
          <p:cNvPicPr>
            <a:picLocks noChangeAspect="1" noChangeArrowheads="1"/>
          </p:cNvPicPr>
          <p:nvPr/>
        </p:nvPicPr>
        <p:blipFill>
          <a:blip r:embed="rId6"/>
          <a:srcRect/>
          <a:stretch>
            <a:fillRect/>
          </a:stretch>
        </p:blipFill>
        <p:spPr bwMode="auto">
          <a:xfrm>
            <a:off x="6902629" y="5779609"/>
            <a:ext cx="1303797" cy="1026145"/>
          </a:xfrm>
          <a:prstGeom prst="rect">
            <a:avLst/>
          </a:prstGeom>
          <a:noFill/>
          <a:ln w="9525">
            <a:noFill/>
            <a:miter lim="800000"/>
            <a:headEnd/>
            <a:tailEnd/>
          </a:ln>
        </p:spPr>
      </p:pic>
      <p:pic>
        <p:nvPicPr>
          <p:cNvPr id="254" name="Picture 244" descr="1MP_9334">
            <a:extLst>
              <a:ext uri="{FF2B5EF4-FFF2-40B4-BE49-F238E27FC236}">
                <a16:creationId xmlns:a16="http://schemas.microsoft.com/office/drawing/2014/main" id="{C404C346-D90D-4847-B0AD-D2CA32D6EC9E}"/>
              </a:ext>
            </a:extLst>
          </p:cNvPr>
          <p:cNvPicPr>
            <a:picLocks noChangeAspect="1" noChangeArrowheads="1"/>
          </p:cNvPicPr>
          <p:nvPr/>
        </p:nvPicPr>
        <p:blipFill>
          <a:blip r:embed="rId7"/>
          <a:srcRect/>
          <a:stretch>
            <a:fillRect/>
          </a:stretch>
        </p:blipFill>
        <p:spPr bwMode="auto">
          <a:xfrm>
            <a:off x="5396256" y="5781383"/>
            <a:ext cx="1522698" cy="1024371"/>
          </a:xfrm>
          <a:prstGeom prst="rect">
            <a:avLst/>
          </a:prstGeom>
          <a:noFill/>
          <a:ln w="9525">
            <a:noFill/>
            <a:miter lim="800000"/>
            <a:headEnd/>
            <a:tailEnd/>
          </a:ln>
        </p:spPr>
      </p:pic>
      <p:sp>
        <p:nvSpPr>
          <p:cNvPr id="255" name="Line Callout 1 265">
            <a:extLst>
              <a:ext uri="{FF2B5EF4-FFF2-40B4-BE49-F238E27FC236}">
                <a16:creationId xmlns:a16="http://schemas.microsoft.com/office/drawing/2014/main" id="{4E91227B-97D2-45EC-863C-3B4CFF762F22}"/>
              </a:ext>
            </a:extLst>
          </p:cNvPr>
          <p:cNvSpPr/>
          <p:nvPr/>
        </p:nvSpPr>
        <p:spPr>
          <a:xfrm>
            <a:off x="5314189" y="1652000"/>
            <a:ext cx="3211273" cy="668378"/>
          </a:xfrm>
          <a:prstGeom prst="borderCallout1">
            <a:avLst>
              <a:gd name="adj1" fmla="val 43025"/>
              <a:gd name="adj2" fmla="val -533"/>
              <a:gd name="adj3" fmla="val 307832"/>
              <a:gd name="adj4" fmla="val -7415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2"/>
              </a:solidFill>
            </a:endParaRPr>
          </a:p>
        </p:txBody>
      </p:sp>
      <p:sp>
        <p:nvSpPr>
          <p:cNvPr id="256" name="Line Callout 1 266">
            <a:extLst>
              <a:ext uri="{FF2B5EF4-FFF2-40B4-BE49-F238E27FC236}">
                <a16:creationId xmlns:a16="http://schemas.microsoft.com/office/drawing/2014/main" id="{7FCED286-64EF-45BE-AD98-CFF928C790EC}"/>
              </a:ext>
            </a:extLst>
          </p:cNvPr>
          <p:cNvSpPr/>
          <p:nvPr/>
        </p:nvSpPr>
        <p:spPr>
          <a:xfrm>
            <a:off x="5315124" y="2459408"/>
            <a:ext cx="3193573" cy="668378"/>
          </a:xfrm>
          <a:prstGeom prst="borderCallout1">
            <a:avLst>
              <a:gd name="adj1" fmla="val 71612"/>
              <a:gd name="adj2" fmla="val 321"/>
              <a:gd name="adj3" fmla="val 369860"/>
              <a:gd name="adj4" fmla="val -8141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2"/>
              </a:solidFill>
            </a:endParaRPr>
          </a:p>
        </p:txBody>
      </p:sp>
      <p:sp>
        <p:nvSpPr>
          <p:cNvPr id="257" name="Oval 256">
            <a:extLst>
              <a:ext uri="{FF2B5EF4-FFF2-40B4-BE49-F238E27FC236}">
                <a16:creationId xmlns:a16="http://schemas.microsoft.com/office/drawing/2014/main" id="{42FF4388-DCA8-43D2-BCC8-0733FA142C4E}"/>
              </a:ext>
            </a:extLst>
          </p:cNvPr>
          <p:cNvSpPr/>
          <p:nvPr/>
        </p:nvSpPr>
        <p:spPr>
          <a:xfrm>
            <a:off x="1848261" y="4695511"/>
            <a:ext cx="1121289" cy="1070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8" name="TextBox 257">
            <a:extLst>
              <a:ext uri="{FF2B5EF4-FFF2-40B4-BE49-F238E27FC236}">
                <a16:creationId xmlns:a16="http://schemas.microsoft.com/office/drawing/2014/main" id="{06DBB718-9BC9-4AE4-AD27-FEB6225DF535}"/>
              </a:ext>
            </a:extLst>
          </p:cNvPr>
          <p:cNvSpPr txBox="1"/>
          <p:nvPr/>
        </p:nvSpPr>
        <p:spPr>
          <a:xfrm>
            <a:off x="5304457" y="1730216"/>
            <a:ext cx="3229943" cy="553998"/>
          </a:xfrm>
          <a:prstGeom prst="rect">
            <a:avLst/>
          </a:prstGeom>
          <a:noFill/>
        </p:spPr>
        <p:txBody>
          <a:bodyPr wrap="square" rtlCol="0">
            <a:spAutoFit/>
          </a:bodyPr>
          <a:lstStyle/>
          <a:p>
            <a:r>
              <a:rPr lang="fr-FR" sz="1500" dirty="0"/>
              <a:t>Détection des enzymes identiques comme les méthodes conventionnelles</a:t>
            </a:r>
          </a:p>
        </p:txBody>
      </p:sp>
      <p:sp>
        <p:nvSpPr>
          <p:cNvPr id="259" name="TextBox 258">
            <a:extLst>
              <a:ext uri="{FF2B5EF4-FFF2-40B4-BE49-F238E27FC236}">
                <a16:creationId xmlns:a16="http://schemas.microsoft.com/office/drawing/2014/main" id="{424B708F-1EAE-4F69-B922-84FE7EBB101C}"/>
              </a:ext>
            </a:extLst>
          </p:cNvPr>
          <p:cNvSpPr txBox="1"/>
          <p:nvPr/>
        </p:nvSpPr>
        <p:spPr>
          <a:xfrm>
            <a:off x="5341615" y="2514007"/>
            <a:ext cx="3183847" cy="553998"/>
          </a:xfrm>
          <a:prstGeom prst="rect">
            <a:avLst/>
          </a:prstGeom>
          <a:noFill/>
        </p:spPr>
        <p:txBody>
          <a:bodyPr wrap="square" rtlCol="0">
            <a:spAutoFit/>
          </a:bodyPr>
          <a:lstStyle/>
          <a:p>
            <a:r>
              <a:rPr lang="fr-FR" sz="1500" dirty="0"/>
              <a:t>Extraction des marqueurs fluorescents hors de l’échantillon vers le polymère</a:t>
            </a:r>
          </a:p>
        </p:txBody>
      </p:sp>
      <p:sp>
        <p:nvSpPr>
          <p:cNvPr id="260" name="Line Callout 1 270">
            <a:extLst>
              <a:ext uri="{FF2B5EF4-FFF2-40B4-BE49-F238E27FC236}">
                <a16:creationId xmlns:a16="http://schemas.microsoft.com/office/drawing/2014/main" id="{D9423663-DCC3-49EE-8E6B-5B86B0AFCA74}"/>
              </a:ext>
            </a:extLst>
          </p:cNvPr>
          <p:cNvSpPr/>
          <p:nvPr/>
        </p:nvSpPr>
        <p:spPr>
          <a:xfrm>
            <a:off x="5317396" y="3266912"/>
            <a:ext cx="3215187" cy="668378"/>
          </a:xfrm>
          <a:prstGeom prst="borderCallout1">
            <a:avLst>
              <a:gd name="adj1" fmla="val 98156"/>
              <a:gd name="adj2" fmla="val 43493"/>
              <a:gd name="adj3" fmla="val 235093"/>
              <a:gd name="adj4" fmla="val 311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2"/>
              </a:solidFill>
            </a:endParaRPr>
          </a:p>
        </p:txBody>
      </p:sp>
      <p:sp>
        <p:nvSpPr>
          <p:cNvPr id="261" name="TextBox 260">
            <a:extLst>
              <a:ext uri="{FF2B5EF4-FFF2-40B4-BE49-F238E27FC236}">
                <a16:creationId xmlns:a16="http://schemas.microsoft.com/office/drawing/2014/main" id="{1CFF4B7A-2BFE-417B-9D60-8662FFD1FBA9}"/>
              </a:ext>
            </a:extLst>
          </p:cNvPr>
          <p:cNvSpPr txBox="1"/>
          <p:nvPr/>
        </p:nvSpPr>
        <p:spPr>
          <a:xfrm>
            <a:off x="5316591" y="3200400"/>
            <a:ext cx="3306212" cy="784830"/>
          </a:xfrm>
          <a:prstGeom prst="rect">
            <a:avLst/>
          </a:prstGeom>
          <a:noFill/>
        </p:spPr>
        <p:txBody>
          <a:bodyPr wrap="square" rtlCol="0">
            <a:spAutoFit/>
          </a:bodyPr>
          <a:lstStyle/>
          <a:p>
            <a:r>
              <a:rPr lang="fr-FR" sz="1500" dirty="0"/>
              <a:t>La détection automatique de la fluorescence des polymères déclenche le résultat</a:t>
            </a:r>
          </a:p>
        </p:txBody>
      </p:sp>
      <p:sp>
        <p:nvSpPr>
          <p:cNvPr id="263" name="TextBox 262">
            <a:extLst>
              <a:ext uri="{FF2B5EF4-FFF2-40B4-BE49-F238E27FC236}">
                <a16:creationId xmlns:a16="http://schemas.microsoft.com/office/drawing/2014/main" id="{1DE06A3B-5CFB-46C0-982B-9664D941E0D4}"/>
              </a:ext>
            </a:extLst>
          </p:cNvPr>
          <p:cNvSpPr txBox="1"/>
          <p:nvPr/>
        </p:nvSpPr>
        <p:spPr>
          <a:xfrm>
            <a:off x="95013" y="1309321"/>
            <a:ext cx="5749073" cy="400110"/>
          </a:xfrm>
          <a:prstGeom prst="rect">
            <a:avLst/>
          </a:prstGeom>
          <a:noFill/>
        </p:spPr>
        <p:txBody>
          <a:bodyPr wrap="square" rtlCol="0">
            <a:spAutoFit/>
          </a:bodyPr>
          <a:lstStyle/>
          <a:p>
            <a:r>
              <a:rPr lang="fr-FR" sz="2000" b="1" dirty="0"/>
              <a:t>Méthode par substrat enzymatique / culture liquide</a:t>
            </a:r>
          </a:p>
        </p:txBody>
      </p:sp>
      <p:sp>
        <p:nvSpPr>
          <p:cNvPr id="265" name="Title 23">
            <a:extLst>
              <a:ext uri="{FF2B5EF4-FFF2-40B4-BE49-F238E27FC236}">
                <a16:creationId xmlns:a16="http://schemas.microsoft.com/office/drawing/2014/main" id="{148C92E4-C23E-4BA5-9951-7B4FCC112857}"/>
              </a:ext>
            </a:extLst>
          </p:cNvPr>
          <p:cNvSpPr>
            <a:spLocks noGrp="1"/>
          </p:cNvSpPr>
          <p:nvPr>
            <p:ph type="title"/>
          </p:nvPr>
        </p:nvSpPr>
        <p:spPr>
          <a:xfrm>
            <a:off x="457200" y="457200"/>
            <a:ext cx="3810000" cy="609600"/>
          </a:xfrm>
        </p:spPr>
        <p:txBody>
          <a:bodyPr/>
          <a:lstStyle/>
          <a:p>
            <a:pPr algn="l"/>
            <a:r>
              <a:rPr lang="fr-FR" dirty="0" err="1"/>
              <a:t>Tecta</a:t>
            </a:r>
            <a:r>
              <a:rPr lang="fr-FR" dirty="0"/>
              <a:t> en action – Ce que l’on ne voit pas</a:t>
            </a:r>
          </a:p>
        </p:txBody>
      </p:sp>
      <p:sp>
        <p:nvSpPr>
          <p:cNvPr id="2" name="Slide Number Placeholder 1">
            <a:extLst>
              <a:ext uri="{FF2B5EF4-FFF2-40B4-BE49-F238E27FC236}">
                <a16:creationId xmlns:a16="http://schemas.microsoft.com/office/drawing/2014/main" id="{B5CBC91D-C420-4C88-A04A-23E3000BB64D}"/>
              </a:ext>
            </a:extLst>
          </p:cNvPr>
          <p:cNvSpPr>
            <a:spLocks noGrp="1"/>
          </p:cNvSpPr>
          <p:nvPr>
            <p:ph type="sldNum" sz="quarter" idx="12"/>
          </p:nvPr>
        </p:nvSpPr>
        <p:spPr/>
        <p:txBody>
          <a:bodyPr/>
          <a:lstStyle/>
          <a:p>
            <a:fld id="{7BB70465-92B7-48B1-996F-090AB0317929}" type="slidenum">
              <a:rPr lang="en-US" smtClean="0"/>
              <a:t>11</a:t>
            </a:fld>
            <a:endParaRPr lang="en-US"/>
          </a:p>
        </p:txBody>
      </p:sp>
      <p:sp>
        <p:nvSpPr>
          <p:cNvPr id="262" name="ZoneTexte 261">
            <a:extLst>
              <a:ext uri="{FF2B5EF4-FFF2-40B4-BE49-F238E27FC236}">
                <a16:creationId xmlns:a16="http://schemas.microsoft.com/office/drawing/2014/main" id="{8B023929-210B-4407-8373-5A062BFD4D39}"/>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344276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7" grpId="0" animBg="1"/>
      <p:bldP spid="258" grpId="0"/>
      <p:bldP spid="259" grpId="0"/>
      <p:bldP spid="260" grpId="0" animBg="1"/>
      <p:bldP spid="2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a:extLst>
              <a:ext uri="{FF2B5EF4-FFF2-40B4-BE49-F238E27FC236}">
                <a16:creationId xmlns:a16="http://schemas.microsoft.com/office/drawing/2014/main" id="{E880B60A-CCAC-42F2-88D8-768E0F283646}"/>
              </a:ext>
            </a:extLst>
          </p:cNvPr>
          <p:cNvSpPr txBox="1">
            <a:spLocks noChangeArrowheads="1"/>
          </p:cNvSpPr>
          <p:nvPr/>
        </p:nvSpPr>
        <p:spPr>
          <a:xfrm>
            <a:off x="365125" y="1160076"/>
            <a:ext cx="7794625" cy="44781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en-US"/>
          </a:p>
          <a:p>
            <a:endParaRPr lang="en-US"/>
          </a:p>
          <a:p>
            <a:endParaRPr lang="en-US"/>
          </a:p>
          <a:p>
            <a:endParaRPr lang="en-US"/>
          </a:p>
          <a:p>
            <a:endParaRPr lang="en-US"/>
          </a:p>
          <a:p>
            <a:endParaRPr lang="en-US"/>
          </a:p>
          <a:p>
            <a:endParaRPr lang="en-US"/>
          </a:p>
          <a:p>
            <a:endParaRPr lang="en-US"/>
          </a:p>
          <a:p>
            <a:endParaRPr lang="en-US"/>
          </a:p>
          <a:p>
            <a:endParaRPr lang="en-US"/>
          </a:p>
          <a:p>
            <a:pPr lvl="1"/>
            <a:endParaRPr lang="en-US" sz="1050" dirty="0"/>
          </a:p>
        </p:txBody>
      </p:sp>
      <p:pic>
        <p:nvPicPr>
          <p:cNvPr id="14" name="Picture 2" descr="C:\Users\patrick.wolfe\Desktop\Endetec\Sales\Sales &amp; Marketing\Web Images\Tecta Images\B16_Front View.jpg">
            <a:extLst>
              <a:ext uri="{FF2B5EF4-FFF2-40B4-BE49-F238E27FC236}">
                <a16:creationId xmlns:a16="http://schemas.microsoft.com/office/drawing/2014/main" id="{903EB4C1-9CA8-4C8F-A8C0-F368F4B64A4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33400" y="4985596"/>
            <a:ext cx="2454277" cy="1581312"/>
          </a:xfrm>
          <a:prstGeom prst="rect">
            <a:avLst/>
          </a:prstGeom>
          <a:noFill/>
          <a:extLst>
            <a:ext uri="{909E8E84-426E-40DD-AFC4-6F175D3DCCD1}">
              <a14:hiddenFill xmlns:a14="http://schemas.microsoft.com/office/drawing/2010/main">
                <a:solidFill>
                  <a:srgbClr val="FFFFFF"/>
                </a:solidFill>
              </a14:hiddenFill>
            </a:ext>
          </a:extLst>
        </p:spPr>
      </p:pic>
      <p:sp>
        <p:nvSpPr>
          <p:cNvPr id="17" name="Line Callout 1 19">
            <a:extLst>
              <a:ext uri="{FF2B5EF4-FFF2-40B4-BE49-F238E27FC236}">
                <a16:creationId xmlns:a16="http://schemas.microsoft.com/office/drawing/2014/main" id="{993DF81C-E59D-4E53-87B2-5757411AF64C}"/>
              </a:ext>
            </a:extLst>
          </p:cNvPr>
          <p:cNvSpPr/>
          <p:nvPr/>
        </p:nvSpPr>
        <p:spPr>
          <a:xfrm>
            <a:off x="3200400" y="2682862"/>
            <a:ext cx="2638282" cy="898538"/>
          </a:xfrm>
          <a:prstGeom prst="borderCallout1">
            <a:avLst>
              <a:gd name="adj1" fmla="val 38941"/>
              <a:gd name="adj2" fmla="val 321"/>
              <a:gd name="adj3" fmla="val 310053"/>
              <a:gd name="adj4" fmla="val -4314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2"/>
              </a:solidFill>
            </a:endParaRPr>
          </a:p>
        </p:txBody>
      </p:sp>
      <p:sp>
        <p:nvSpPr>
          <p:cNvPr id="18" name="Oval 17">
            <a:extLst>
              <a:ext uri="{FF2B5EF4-FFF2-40B4-BE49-F238E27FC236}">
                <a16:creationId xmlns:a16="http://schemas.microsoft.com/office/drawing/2014/main" id="{FD66EF59-5CBD-4855-B418-747400029B4B}"/>
              </a:ext>
            </a:extLst>
          </p:cNvPr>
          <p:cNvSpPr/>
          <p:nvPr/>
        </p:nvSpPr>
        <p:spPr>
          <a:xfrm rot="10800000">
            <a:off x="1143000" y="5423670"/>
            <a:ext cx="1266080" cy="12057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1" name="Picture 1">
            <a:extLst>
              <a:ext uri="{FF2B5EF4-FFF2-40B4-BE49-F238E27FC236}">
                <a16:creationId xmlns:a16="http://schemas.microsoft.com/office/drawing/2014/main" id="{3C36C15A-D4E5-41C8-85D3-6A673AB9D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74" y="4947280"/>
            <a:ext cx="605854" cy="59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a:extLst>
              <a:ext uri="{FF2B5EF4-FFF2-40B4-BE49-F238E27FC236}">
                <a16:creationId xmlns:a16="http://schemas.microsoft.com/office/drawing/2014/main" id="{14045D70-9679-4C94-BC37-B7C42FF5C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974" y="5591303"/>
            <a:ext cx="605854"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a:extLst>
              <a:ext uri="{FF2B5EF4-FFF2-40B4-BE49-F238E27FC236}">
                <a16:creationId xmlns:a16="http://schemas.microsoft.com/office/drawing/2014/main" id="{BDD08A4C-0686-49D7-9509-25A2B3432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7656" y="6182949"/>
            <a:ext cx="581539"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a:extLst>
              <a:ext uri="{FF2B5EF4-FFF2-40B4-BE49-F238E27FC236}">
                <a16:creationId xmlns:a16="http://schemas.microsoft.com/office/drawing/2014/main" id="{FF0C655E-E3EB-455F-BF6C-E7779C86BD3E}"/>
              </a:ext>
            </a:extLst>
          </p:cNvPr>
          <p:cNvSpPr txBox="1"/>
          <p:nvPr/>
        </p:nvSpPr>
        <p:spPr>
          <a:xfrm>
            <a:off x="4508069" y="5045443"/>
            <a:ext cx="3073157" cy="369332"/>
          </a:xfrm>
          <a:prstGeom prst="rect">
            <a:avLst/>
          </a:prstGeom>
          <a:noFill/>
        </p:spPr>
        <p:txBody>
          <a:bodyPr wrap="square" rtlCol="0">
            <a:spAutoFit/>
          </a:bodyPr>
          <a:lstStyle/>
          <a:p>
            <a:r>
              <a:rPr lang="fr-FR"/>
              <a:t>« Test en cours »</a:t>
            </a:r>
          </a:p>
        </p:txBody>
      </p:sp>
      <p:sp>
        <p:nvSpPr>
          <p:cNvPr id="25" name="TextBox 24">
            <a:extLst>
              <a:ext uri="{FF2B5EF4-FFF2-40B4-BE49-F238E27FC236}">
                <a16:creationId xmlns:a16="http://schemas.microsoft.com/office/drawing/2014/main" id="{596A90F7-6EB1-4554-97FD-8281AB1E1038}"/>
              </a:ext>
            </a:extLst>
          </p:cNvPr>
          <p:cNvSpPr txBox="1"/>
          <p:nvPr/>
        </p:nvSpPr>
        <p:spPr>
          <a:xfrm>
            <a:off x="4508069" y="5664723"/>
            <a:ext cx="4026331" cy="369332"/>
          </a:xfrm>
          <a:prstGeom prst="rect">
            <a:avLst/>
          </a:prstGeom>
          <a:noFill/>
        </p:spPr>
        <p:txBody>
          <a:bodyPr wrap="square" rtlCol="0">
            <a:spAutoFit/>
          </a:bodyPr>
          <a:lstStyle/>
          <a:p>
            <a:r>
              <a:rPr lang="fr-FR"/>
              <a:t>« Test terminé – absence (18 h) »</a:t>
            </a:r>
          </a:p>
        </p:txBody>
      </p:sp>
      <p:sp>
        <p:nvSpPr>
          <p:cNvPr id="26" name="TextBox 25">
            <a:extLst>
              <a:ext uri="{FF2B5EF4-FFF2-40B4-BE49-F238E27FC236}">
                <a16:creationId xmlns:a16="http://schemas.microsoft.com/office/drawing/2014/main" id="{278858EE-6060-4BAE-8F25-1661D182EB15}"/>
              </a:ext>
            </a:extLst>
          </p:cNvPr>
          <p:cNvSpPr txBox="1"/>
          <p:nvPr/>
        </p:nvSpPr>
        <p:spPr>
          <a:xfrm>
            <a:off x="4508069" y="6240211"/>
            <a:ext cx="4023681" cy="369332"/>
          </a:xfrm>
          <a:prstGeom prst="rect">
            <a:avLst/>
          </a:prstGeom>
          <a:noFill/>
        </p:spPr>
        <p:txBody>
          <a:bodyPr wrap="square" rtlCol="0">
            <a:spAutoFit/>
          </a:bodyPr>
          <a:lstStyle/>
          <a:p>
            <a:r>
              <a:rPr lang="fr-FR"/>
              <a:t>« Test terminé </a:t>
            </a:r>
            <a:r>
              <a:rPr lang="fr-FR">
                <a:solidFill>
                  <a:srgbClr val="FF0000"/>
                </a:solidFill>
              </a:rPr>
              <a:t>– </a:t>
            </a:r>
            <a:r>
              <a:rPr lang="fr-FR" b="1" i="1">
                <a:solidFill>
                  <a:srgbClr val="FF0000"/>
                </a:solidFill>
              </a:rPr>
              <a:t>DÉTECTÉ (2-18 h) </a:t>
            </a:r>
            <a:r>
              <a:rPr lang="fr-FR">
                <a:solidFill>
                  <a:srgbClr val="FF0000"/>
                </a:solidFill>
              </a:rPr>
              <a:t>»</a:t>
            </a:r>
          </a:p>
        </p:txBody>
      </p:sp>
      <p:pic>
        <p:nvPicPr>
          <p:cNvPr id="27" name="Picture 4">
            <a:extLst>
              <a:ext uri="{FF2B5EF4-FFF2-40B4-BE49-F238E27FC236}">
                <a16:creationId xmlns:a16="http://schemas.microsoft.com/office/drawing/2014/main" id="{F7C90C21-EEDD-4C2B-AEC9-75CD4AD58A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5071" y="1511468"/>
            <a:ext cx="4325730" cy="307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a:extLst>
              <a:ext uri="{FF2B5EF4-FFF2-40B4-BE49-F238E27FC236}">
                <a16:creationId xmlns:a16="http://schemas.microsoft.com/office/drawing/2014/main" id="{134AA5AA-FF98-44E2-B5C6-42A62EA11E38}"/>
              </a:ext>
            </a:extLst>
          </p:cNvPr>
          <p:cNvSpPr txBox="1"/>
          <p:nvPr/>
        </p:nvSpPr>
        <p:spPr>
          <a:xfrm>
            <a:off x="4589298" y="4641769"/>
            <a:ext cx="2695959" cy="398419"/>
          </a:xfrm>
          <a:prstGeom prst="rect">
            <a:avLst/>
          </a:prstGeom>
          <a:noFill/>
        </p:spPr>
        <p:txBody>
          <a:bodyPr wrap="square" rtlCol="0">
            <a:spAutoFit/>
          </a:bodyPr>
          <a:lstStyle/>
          <a:p>
            <a:r>
              <a:rPr lang="fr-FR" b="1"/>
              <a:t>Statuts de test possibles…</a:t>
            </a:r>
          </a:p>
        </p:txBody>
      </p:sp>
      <p:sp>
        <p:nvSpPr>
          <p:cNvPr id="30" name="Title 23">
            <a:extLst>
              <a:ext uri="{FF2B5EF4-FFF2-40B4-BE49-F238E27FC236}">
                <a16:creationId xmlns:a16="http://schemas.microsoft.com/office/drawing/2014/main" id="{3DB7FAC2-3F99-4561-BF32-96349CD4AFF9}"/>
              </a:ext>
            </a:extLst>
          </p:cNvPr>
          <p:cNvSpPr>
            <a:spLocks noGrp="1"/>
          </p:cNvSpPr>
          <p:nvPr>
            <p:ph type="title"/>
          </p:nvPr>
        </p:nvSpPr>
        <p:spPr>
          <a:xfrm>
            <a:off x="457200" y="457200"/>
            <a:ext cx="3627120" cy="609600"/>
          </a:xfrm>
        </p:spPr>
        <p:txBody>
          <a:bodyPr/>
          <a:lstStyle/>
          <a:p>
            <a:pPr algn="l"/>
            <a:r>
              <a:rPr lang="fr-FR"/>
              <a:t>Tecta en action – Ce que l’on voit</a:t>
            </a:r>
          </a:p>
        </p:txBody>
      </p:sp>
      <p:sp>
        <p:nvSpPr>
          <p:cNvPr id="2" name="Slide Number Placeholder 1">
            <a:extLst>
              <a:ext uri="{FF2B5EF4-FFF2-40B4-BE49-F238E27FC236}">
                <a16:creationId xmlns:a16="http://schemas.microsoft.com/office/drawing/2014/main" id="{74077F8C-E575-4157-A15D-DADC43D2863B}"/>
              </a:ext>
            </a:extLst>
          </p:cNvPr>
          <p:cNvSpPr>
            <a:spLocks noGrp="1"/>
          </p:cNvSpPr>
          <p:nvPr>
            <p:ph type="sldNum" sz="quarter" idx="12"/>
          </p:nvPr>
        </p:nvSpPr>
        <p:spPr/>
        <p:txBody>
          <a:bodyPr/>
          <a:lstStyle/>
          <a:p>
            <a:fld id="{7BB70465-92B7-48B1-996F-090AB0317929}" type="slidenum">
              <a:rPr lang="en-US" smtClean="0"/>
              <a:t>12</a:t>
            </a:fld>
            <a:endParaRPr lang="en-US"/>
          </a:p>
        </p:txBody>
      </p:sp>
      <p:sp>
        <p:nvSpPr>
          <p:cNvPr id="16" name="ZoneTexte 15">
            <a:extLst>
              <a:ext uri="{FF2B5EF4-FFF2-40B4-BE49-F238E27FC236}">
                <a16:creationId xmlns:a16="http://schemas.microsoft.com/office/drawing/2014/main" id="{175CC2EB-FB0E-4A95-8EA8-ED417C27AC63}"/>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3824527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thumbs.dreamstime.com/t/man-laughing-texting-mobile-phone-isolated-white-background-41641590.jpg">
            <a:extLst>
              <a:ext uri="{FF2B5EF4-FFF2-40B4-BE49-F238E27FC236}">
                <a16:creationId xmlns:a16="http://schemas.microsoft.com/office/drawing/2014/main" id="{43604500-B89D-4F90-8D2C-5047704D1D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19" r="16907"/>
          <a:stretch/>
        </p:blipFill>
        <p:spPr bwMode="auto">
          <a:xfrm>
            <a:off x="4894602" y="4572000"/>
            <a:ext cx="2344398" cy="22993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473B4EE2-4621-40DD-8AD5-DED770105F96}"/>
              </a:ext>
            </a:extLst>
          </p:cNvPr>
          <p:cNvPicPr>
            <a:picLocks noChangeAspect="1" noChangeArrowheads="1"/>
          </p:cNvPicPr>
          <p:nvPr/>
        </p:nvPicPr>
        <p:blipFill rotWithShape="1">
          <a:blip r:embed="rId3"/>
          <a:srcRect r="38256" b="23383"/>
          <a:stretch/>
        </p:blipFill>
        <p:spPr bwMode="auto">
          <a:xfrm>
            <a:off x="379640" y="1600200"/>
            <a:ext cx="4584566" cy="3429000"/>
          </a:xfrm>
          <a:prstGeom prst="rect">
            <a:avLst/>
          </a:prstGeom>
          <a:noFill/>
          <a:ln w="9525">
            <a:noFill/>
            <a:miter lim="800000"/>
            <a:headEnd/>
            <a:tailEnd/>
          </a:ln>
        </p:spPr>
      </p:pic>
      <p:pic>
        <p:nvPicPr>
          <p:cNvPr id="19" name="Picture 2" descr="http://siliconangle.com/files/2013/05/email-logo.jpg">
            <a:extLst>
              <a:ext uri="{FF2B5EF4-FFF2-40B4-BE49-F238E27FC236}">
                <a16:creationId xmlns:a16="http://schemas.microsoft.com/office/drawing/2014/main" id="{FF63DE28-98FD-4B0B-9A5E-3ED572D5396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60" t="9232" r="13405" b="10625"/>
          <a:stretch/>
        </p:blipFill>
        <p:spPr bwMode="auto">
          <a:xfrm>
            <a:off x="6582908" y="2329428"/>
            <a:ext cx="1875292" cy="2013972"/>
          </a:xfrm>
          <a:prstGeom prst="rect">
            <a:avLst/>
          </a:prstGeom>
          <a:noFill/>
          <a:extLst>
            <a:ext uri="{909E8E84-426E-40DD-AFC4-6F175D3DCCD1}">
              <a14:hiddenFill xmlns:a14="http://schemas.microsoft.com/office/drawing/2010/main">
                <a:solidFill>
                  <a:srgbClr val="FFFFFF"/>
                </a:solidFill>
              </a14:hiddenFill>
            </a:ext>
          </a:extLst>
        </p:spPr>
      </p:pic>
      <p:sp>
        <p:nvSpPr>
          <p:cNvPr id="20" name="Plus 2">
            <a:extLst>
              <a:ext uri="{FF2B5EF4-FFF2-40B4-BE49-F238E27FC236}">
                <a16:creationId xmlns:a16="http://schemas.microsoft.com/office/drawing/2014/main" id="{E971F227-9B4C-43B3-BD6C-C3D58FF728BA}"/>
              </a:ext>
            </a:extLst>
          </p:cNvPr>
          <p:cNvSpPr/>
          <p:nvPr/>
        </p:nvSpPr>
        <p:spPr>
          <a:xfrm>
            <a:off x="5486400" y="3002507"/>
            <a:ext cx="573206" cy="65509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Equal 3">
            <a:extLst>
              <a:ext uri="{FF2B5EF4-FFF2-40B4-BE49-F238E27FC236}">
                <a16:creationId xmlns:a16="http://schemas.microsoft.com/office/drawing/2014/main" id="{B1563C20-A946-4587-8A48-F9AD3F9896CB}"/>
              </a:ext>
            </a:extLst>
          </p:cNvPr>
          <p:cNvSpPr/>
          <p:nvPr/>
        </p:nvSpPr>
        <p:spPr>
          <a:xfrm>
            <a:off x="3200400" y="5598994"/>
            <a:ext cx="1351129" cy="57320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4" name="Title 23">
            <a:extLst>
              <a:ext uri="{FF2B5EF4-FFF2-40B4-BE49-F238E27FC236}">
                <a16:creationId xmlns:a16="http://schemas.microsoft.com/office/drawing/2014/main" id="{36194B98-72D1-4C18-A75C-C713B8E29311}"/>
              </a:ext>
            </a:extLst>
          </p:cNvPr>
          <p:cNvSpPr>
            <a:spLocks noGrp="1"/>
          </p:cNvSpPr>
          <p:nvPr>
            <p:ph type="title"/>
          </p:nvPr>
        </p:nvSpPr>
        <p:spPr>
          <a:xfrm>
            <a:off x="457200" y="457200"/>
            <a:ext cx="3627120" cy="609600"/>
          </a:xfrm>
        </p:spPr>
        <p:txBody>
          <a:bodyPr/>
          <a:lstStyle/>
          <a:p>
            <a:pPr algn="l"/>
            <a:r>
              <a:rPr lang="fr-FR"/>
              <a:t>Interprétation et reporting automatiques</a:t>
            </a:r>
          </a:p>
        </p:txBody>
      </p:sp>
      <p:sp>
        <p:nvSpPr>
          <p:cNvPr id="2" name="Slide Number Placeholder 1">
            <a:extLst>
              <a:ext uri="{FF2B5EF4-FFF2-40B4-BE49-F238E27FC236}">
                <a16:creationId xmlns:a16="http://schemas.microsoft.com/office/drawing/2014/main" id="{14DAF370-62AD-4A86-899D-BF0F884C927A}"/>
              </a:ext>
            </a:extLst>
          </p:cNvPr>
          <p:cNvSpPr>
            <a:spLocks noGrp="1"/>
          </p:cNvSpPr>
          <p:nvPr>
            <p:ph type="sldNum" sz="quarter" idx="12"/>
          </p:nvPr>
        </p:nvSpPr>
        <p:spPr/>
        <p:txBody>
          <a:bodyPr/>
          <a:lstStyle/>
          <a:p>
            <a:fld id="{7BB70465-92B7-48B1-996F-090AB0317929}" type="slidenum">
              <a:rPr lang="en-US" smtClean="0"/>
              <a:t>13</a:t>
            </a:fld>
            <a:endParaRPr lang="en-US"/>
          </a:p>
        </p:txBody>
      </p:sp>
      <p:sp>
        <p:nvSpPr>
          <p:cNvPr id="9" name="ZoneTexte 8">
            <a:extLst>
              <a:ext uri="{FF2B5EF4-FFF2-40B4-BE49-F238E27FC236}">
                <a16:creationId xmlns:a16="http://schemas.microsoft.com/office/drawing/2014/main" id="{E84BB3B6-B44E-4134-82C5-397E09843195}"/>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10" name="ZoneTexte 9">
            <a:extLst>
              <a:ext uri="{FF2B5EF4-FFF2-40B4-BE49-F238E27FC236}">
                <a16:creationId xmlns:a16="http://schemas.microsoft.com/office/drawing/2014/main" id="{BFC7F73A-B68F-4345-8B1F-3BC3B3BE9073}"/>
              </a:ext>
            </a:extLst>
          </p:cNvPr>
          <p:cNvSpPr txBox="1"/>
          <p:nvPr/>
        </p:nvSpPr>
        <p:spPr>
          <a:xfrm>
            <a:off x="379640" y="1593629"/>
            <a:ext cx="4755468" cy="3647152"/>
          </a:xfrm>
          <a:prstGeom prst="rect">
            <a:avLst/>
          </a:prstGeom>
          <a:solidFill>
            <a:schemeClr val="bg1">
              <a:lumMod val="85000"/>
            </a:schemeClr>
          </a:solidFill>
        </p:spPr>
        <p:txBody>
          <a:bodyPr wrap="square" rtlCol="0">
            <a:spAutoFit/>
          </a:bodyPr>
          <a:lstStyle/>
          <a:p>
            <a:r>
              <a:rPr lang="fr-FR" sz="1050" dirty="0">
                <a:latin typeface="Aller Light" panose="020B0503040302020204" pitchFamily="34" charset="0"/>
              </a:rPr>
              <a:t>Rapport TECTA-B16 (1.2.5)</a:t>
            </a:r>
          </a:p>
          <a:p>
            <a:endParaRPr lang="fr-FR" sz="1050" dirty="0">
              <a:latin typeface="Aller Light" panose="020B0503040302020204" pitchFamily="34" charset="0"/>
            </a:endParaRPr>
          </a:p>
          <a:p>
            <a:r>
              <a:rPr lang="fr-FR" sz="1050" dirty="0">
                <a:latin typeface="Aller Light" panose="020B0503040302020204" pitchFamily="34" charset="0"/>
              </a:rPr>
              <a:t>ID échantillon :</a:t>
            </a:r>
          </a:p>
          <a:p>
            <a:r>
              <a:rPr lang="fr-FR" sz="1050" dirty="0">
                <a:latin typeface="Aller Light" panose="020B0503040302020204" pitchFamily="34" charset="0"/>
              </a:rPr>
              <a:t>Heure de collecte : 12-11-2013 14:50:08</a:t>
            </a:r>
          </a:p>
          <a:p>
            <a:r>
              <a:rPr lang="fr-FR" sz="1050" dirty="0">
                <a:latin typeface="Aller Light" panose="020B0503040302020204" pitchFamily="34" charset="0"/>
              </a:rPr>
              <a:t>Stockage : Inconnu</a:t>
            </a:r>
          </a:p>
          <a:p>
            <a:r>
              <a:rPr lang="fr-FR" sz="1050" dirty="0">
                <a:latin typeface="Aller Light" panose="020B0503040302020204" pitchFamily="34" charset="0"/>
              </a:rPr>
              <a:t>Température cible (°C) : 35,63 / Température réelle (°C) : 35,46</a:t>
            </a:r>
          </a:p>
          <a:p>
            <a:r>
              <a:rPr lang="fr-FR" sz="1050" dirty="0">
                <a:latin typeface="Aller Light" panose="020B0503040302020204" pitchFamily="34" charset="0"/>
              </a:rPr>
              <a:t>Fichier de données : XPDS00046.2013-11-12_14.50.08_Chamber1_TIME.pds</a:t>
            </a:r>
          </a:p>
          <a:p>
            <a:endParaRPr lang="fr-FR" sz="1050" dirty="0">
              <a:latin typeface="Aller Light" panose="020B0503040302020204" pitchFamily="34" charset="0"/>
            </a:endParaRPr>
          </a:p>
          <a:p>
            <a:r>
              <a:rPr lang="fr-FR" sz="1050" dirty="0">
                <a:latin typeface="Aller Light" panose="020B0503040302020204" pitchFamily="34" charset="0"/>
              </a:rPr>
              <a:t>___________________________________________________________</a:t>
            </a:r>
          </a:p>
          <a:p>
            <a:endParaRPr lang="fr-FR" sz="1050" dirty="0">
              <a:latin typeface="Aller Light" panose="020B0503040302020204" pitchFamily="34" charset="0"/>
            </a:endParaRPr>
          </a:p>
          <a:p>
            <a:r>
              <a:rPr lang="fr-FR" sz="1050" dirty="0">
                <a:latin typeface="Aller Light" panose="020B0503040302020204" pitchFamily="34" charset="0"/>
              </a:rPr>
              <a:t>Résultat du test</a:t>
            </a:r>
          </a:p>
          <a:p>
            <a:endParaRPr lang="fr-FR" sz="1050" dirty="0">
              <a:latin typeface="Aller Light" panose="020B0503040302020204" pitchFamily="34" charset="0"/>
            </a:endParaRPr>
          </a:p>
          <a:p>
            <a:r>
              <a:rPr lang="fr-FR" sz="1050" dirty="0">
                <a:latin typeface="Aller Light" panose="020B0503040302020204" pitchFamily="34" charset="0"/>
              </a:rPr>
              <a:t>Résultat E. coli : Présence</a:t>
            </a:r>
          </a:p>
          <a:p>
            <a:r>
              <a:rPr lang="fr-FR" sz="1050" dirty="0">
                <a:latin typeface="Aller Light" panose="020B0503040302020204" pitchFamily="34" charset="0"/>
              </a:rPr>
              <a:t>Durée de détection EC : 10 h 4 m 6 s // Quantité : 140 UFC/100 ml</a:t>
            </a:r>
          </a:p>
          <a:p>
            <a:r>
              <a:rPr lang="fr-FR" sz="1050" dirty="0">
                <a:latin typeface="Aller Light" panose="020B0503040302020204" pitchFamily="34" charset="0"/>
              </a:rPr>
              <a:t>[Calibrage par défaut EC-35.5 rév. 1.0]</a:t>
            </a:r>
          </a:p>
          <a:p>
            <a:endParaRPr lang="fr-FR" sz="1050" dirty="0">
              <a:latin typeface="Aller Light" panose="020B0503040302020204" pitchFamily="34" charset="0"/>
            </a:endParaRPr>
          </a:p>
          <a:p>
            <a:r>
              <a:rPr lang="fr-FR" sz="1050" dirty="0">
                <a:latin typeface="Aller Light" panose="020B0503040302020204" pitchFamily="34" charset="0"/>
              </a:rPr>
              <a:t>Résultat coliformes totaux : Présence</a:t>
            </a:r>
          </a:p>
          <a:p>
            <a:r>
              <a:rPr lang="fr-FR" sz="1050" dirty="0">
                <a:latin typeface="Aller Light" panose="020B0503040302020204" pitchFamily="34" charset="0"/>
              </a:rPr>
              <a:t>Durée de détection coliformes totaux : 10 h 17 m 23 s // Quantité : 3000 UFC/100 ml</a:t>
            </a:r>
          </a:p>
          <a:p>
            <a:r>
              <a:rPr lang="fr-FR" sz="1050" dirty="0">
                <a:latin typeface="Aller Light" panose="020B0503040302020204" pitchFamily="34" charset="0"/>
              </a:rPr>
              <a:t>[Calibrage par défaut TC-35.5 rév. 2.0]</a:t>
            </a:r>
          </a:p>
          <a:p>
            <a:endParaRPr lang="fr-FR" sz="1050" dirty="0">
              <a:latin typeface="Aller Light" panose="020B0503040302020204" pitchFamily="34" charset="0"/>
            </a:endParaRPr>
          </a:p>
          <a:p>
            <a:endParaRPr lang="fr-FR" sz="1050" dirty="0">
              <a:latin typeface="Aller Light" panose="020B0503040302020204" pitchFamily="34" charset="0"/>
            </a:endParaRPr>
          </a:p>
        </p:txBody>
      </p:sp>
    </p:spTree>
    <p:extLst>
      <p:ext uri="{BB962C8B-B14F-4D97-AF65-F5344CB8AC3E}">
        <p14:creationId xmlns:p14="http://schemas.microsoft.com/office/powerpoint/2010/main" val="4141272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0C7128-0834-4627-8207-A7D6936B233C}"/>
              </a:ext>
            </a:extLst>
          </p:cNvPr>
          <p:cNvPicPr>
            <a:picLocks noChangeAspect="1"/>
          </p:cNvPicPr>
          <p:nvPr/>
        </p:nvPicPr>
        <p:blipFill>
          <a:blip r:embed="rId2"/>
          <a:stretch>
            <a:fillRect/>
          </a:stretch>
        </p:blipFill>
        <p:spPr>
          <a:xfrm>
            <a:off x="542925" y="1447800"/>
            <a:ext cx="8058150" cy="4638675"/>
          </a:xfrm>
          <a:prstGeom prst="rect">
            <a:avLst/>
          </a:prstGeom>
        </p:spPr>
      </p:pic>
      <p:sp>
        <p:nvSpPr>
          <p:cNvPr id="18" name="TextBox 17">
            <a:extLst>
              <a:ext uri="{FF2B5EF4-FFF2-40B4-BE49-F238E27FC236}">
                <a16:creationId xmlns:a16="http://schemas.microsoft.com/office/drawing/2014/main" id="{090B61FC-D28B-4836-9A61-6FB667BEA339}"/>
              </a:ext>
            </a:extLst>
          </p:cNvPr>
          <p:cNvSpPr txBox="1"/>
          <p:nvPr/>
        </p:nvSpPr>
        <p:spPr>
          <a:xfrm>
            <a:off x="440900" y="6248400"/>
            <a:ext cx="7941100" cy="461665"/>
          </a:xfrm>
          <a:prstGeom prst="rect">
            <a:avLst/>
          </a:prstGeom>
          <a:noFill/>
        </p:spPr>
        <p:txBody>
          <a:bodyPr wrap="square" rtlCol="0">
            <a:spAutoFit/>
          </a:bodyPr>
          <a:lstStyle/>
          <a:p>
            <a:pPr algn="ctr"/>
            <a:r>
              <a:rPr lang="fr-FR" sz="2400" b="1" i="1">
                <a:solidFill>
                  <a:srgbClr val="FF0000"/>
                </a:solidFill>
              </a:rPr>
              <a:t>RAPIDE, AUTOMATISÉ ET APPROUVÉ !</a:t>
            </a:r>
          </a:p>
        </p:txBody>
      </p:sp>
      <p:sp>
        <p:nvSpPr>
          <p:cNvPr id="19" name="Rectangle 18">
            <a:extLst>
              <a:ext uri="{FF2B5EF4-FFF2-40B4-BE49-F238E27FC236}">
                <a16:creationId xmlns:a16="http://schemas.microsoft.com/office/drawing/2014/main" id="{DC5E676A-1F62-4FA0-883D-6491039F1A4A}"/>
              </a:ext>
            </a:extLst>
          </p:cNvPr>
          <p:cNvSpPr/>
          <p:nvPr/>
        </p:nvSpPr>
        <p:spPr>
          <a:xfrm>
            <a:off x="3237931" y="2357647"/>
            <a:ext cx="2988860" cy="110546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ectangle 19">
            <a:extLst>
              <a:ext uri="{FF2B5EF4-FFF2-40B4-BE49-F238E27FC236}">
                <a16:creationId xmlns:a16="http://schemas.microsoft.com/office/drawing/2014/main" id="{A78165E8-B304-4A86-9151-F3CDFE60CC28}"/>
              </a:ext>
            </a:extLst>
          </p:cNvPr>
          <p:cNvSpPr/>
          <p:nvPr/>
        </p:nvSpPr>
        <p:spPr>
          <a:xfrm>
            <a:off x="5544402" y="3356208"/>
            <a:ext cx="1680950" cy="110546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20">
            <a:extLst>
              <a:ext uri="{FF2B5EF4-FFF2-40B4-BE49-F238E27FC236}">
                <a16:creationId xmlns:a16="http://schemas.microsoft.com/office/drawing/2014/main" id="{B468ECDD-AB5F-4C87-84BD-28C900E08237}"/>
              </a:ext>
            </a:extLst>
          </p:cNvPr>
          <p:cNvSpPr/>
          <p:nvPr/>
        </p:nvSpPr>
        <p:spPr>
          <a:xfrm>
            <a:off x="7732597" y="2357647"/>
            <a:ext cx="573203" cy="3509753"/>
          </a:xfrm>
          <a:prstGeom prst="rect">
            <a:avLst/>
          </a:prstGeom>
          <a:noFill/>
          <a:ln w="38100">
            <a:solidFill>
              <a:srgbClr val="FF2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Title 23">
            <a:extLst>
              <a:ext uri="{FF2B5EF4-FFF2-40B4-BE49-F238E27FC236}">
                <a16:creationId xmlns:a16="http://schemas.microsoft.com/office/drawing/2014/main" id="{EF42485B-1EFB-41EA-B37E-71C354629DB4}"/>
              </a:ext>
            </a:extLst>
          </p:cNvPr>
          <p:cNvSpPr>
            <a:spLocks noGrp="1"/>
          </p:cNvSpPr>
          <p:nvPr>
            <p:ph type="title"/>
          </p:nvPr>
        </p:nvSpPr>
        <p:spPr>
          <a:xfrm>
            <a:off x="457200" y="457200"/>
            <a:ext cx="3627120" cy="609600"/>
          </a:xfrm>
        </p:spPr>
        <p:txBody>
          <a:bodyPr/>
          <a:lstStyle/>
          <a:p>
            <a:pPr algn="l"/>
            <a:r>
              <a:rPr lang="fr-FR"/>
              <a:t>Comparaison – Le meilleur des deux méthodes</a:t>
            </a:r>
          </a:p>
        </p:txBody>
      </p:sp>
      <p:sp>
        <p:nvSpPr>
          <p:cNvPr id="2" name="Slide Number Placeholder 1">
            <a:extLst>
              <a:ext uri="{FF2B5EF4-FFF2-40B4-BE49-F238E27FC236}">
                <a16:creationId xmlns:a16="http://schemas.microsoft.com/office/drawing/2014/main" id="{7CC04EB9-7602-42B1-8B6F-FB868D3E199C}"/>
              </a:ext>
            </a:extLst>
          </p:cNvPr>
          <p:cNvSpPr>
            <a:spLocks noGrp="1"/>
          </p:cNvSpPr>
          <p:nvPr>
            <p:ph type="sldNum" sz="quarter" idx="12"/>
          </p:nvPr>
        </p:nvSpPr>
        <p:spPr/>
        <p:txBody>
          <a:bodyPr/>
          <a:lstStyle/>
          <a:p>
            <a:fld id="{7BB70465-92B7-48B1-996F-090AB0317929}" type="slidenum">
              <a:rPr lang="en-US" smtClean="0"/>
              <a:t>14</a:t>
            </a:fld>
            <a:endParaRPr lang="en-US"/>
          </a:p>
        </p:txBody>
      </p:sp>
      <p:sp>
        <p:nvSpPr>
          <p:cNvPr id="9" name="ZoneTexte 8">
            <a:extLst>
              <a:ext uri="{FF2B5EF4-FFF2-40B4-BE49-F238E27FC236}">
                <a16:creationId xmlns:a16="http://schemas.microsoft.com/office/drawing/2014/main" id="{037E2E5E-DF01-4AAB-917B-1FB6C8C205FD}"/>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3" name="ZoneTexte 2">
            <a:extLst>
              <a:ext uri="{FF2B5EF4-FFF2-40B4-BE49-F238E27FC236}">
                <a16:creationId xmlns:a16="http://schemas.microsoft.com/office/drawing/2014/main" id="{5C8E2CC1-E365-4DAB-BEE0-B9610D333171}"/>
              </a:ext>
            </a:extLst>
          </p:cNvPr>
          <p:cNvSpPr txBox="1"/>
          <p:nvPr/>
        </p:nvSpPr>
        <p:spPr>
          <a:xfrm>
            <a:off x="651545" y="2434778"/>
            <a:ext cx="990600" cy="200055"/>
          </a:xfrm>
          <a:prstGeom prst="rect">
            <a:avLst/>
          </a:prstGeom>
          <a:solidFill>
            <a:srgbClr val="EDEDED"/>
          </a:solidFill>
        </p:spPr>
        <p:txBody>
          <a:bodyPr wrap="square" lIns="0" tIns="0" rIns="0" bIns="0" rtlCol="0">
            <a:spAutoFit/>
          </a:bodyPr>
          <a:lstStyle/>
          <a:p>
            <a:r>
              <a:rPr lang="fr-FR" sz="1300">
                <a:solidFill>
                  <a:schemeClr val="bg1">
                    <a:lumMod val="50000"/>
                  </a:schemeClr>
                </a:solidFill>
              </a:rPr>
              <a:t>Précision</a:t>
            </a:r>
          </a:p>
        </p:txBody>
      </p:sp>
      <p:sp>
        <p:nvSpPr>
          <p:cNvPr id="11" name="ZoneTexte 10">
            <a:extLst>
              <a:ext uri="{FF2B5EF4-FFF2-40B4-BE49-F238E27FC236}">
                <a16:creationId xmlns:a16="http://schemas.microsoft.com/office/drawing/2014/main" id="{19EBE6A7-7CB0-426D-9906-9646146B7388}"/>
              </a:ext>
            </a:extLst>
          </p:cNvPr>
          <p:cNvSpPr txBox="1"/>
          <p:nvPr/>
        </p:nvSpPr>
        <p:spPr>
          <a:xfrm>
            <a:off x="609600" y="2787217"/>
            <a:ext cx="2398754" cy="169277"/>
          </a:xfrm>
          <a:prstGeom prst="rect">
            <a:avLst/>
          </a:prstGeom>
          <a:solidFill>
            <a:srgbClr val="D8D8D8"/>
          </a:solidFill>
        </p:spPr>
        <p:txBody>
          <a:bodyPr wrap="square" lIns="0" tIns="0" rIns="0" bIns="0" rtlCol="0">
            <a:spAutoFit/>
          </a:bodyPr>
          <a:lstStyle/>
          <a:p>
            <a:r>
              <a:rPr lang="fr-FR" sz="1100" dirty="0">
                <a:solidFill>
                  <a:schemeClr val="bg1">
                    <a:lumMod val="50000"/>
                  </a:schemeClr>
                </a:solidFill>
              </a:rPr>
              <a:t>Cellule de sensibilité unique (eau potable)</a:t>
            </a:r>
          </a:p>
        </p:txBody>
      </p:sp>
      <p:sp>
        <p:nvSpPr>
          <p:cNvPr id="12" name="ZoneTexte 11">
            <a:extLst>
              <a:ext uri="{FF2B5EF4-FFF2-40B4-BE49-F238E27FC236}">
                <a16:creationId xmlns:a16="http://schemas.microsoft.com/office/drawing/2014/main" id="{3B08D074-B2A6-43E5-AD7A-72955771E91C}"/>
              </a:ext>
            </a:extLst>
          </p:cNvPr>
          <p:cNvSpPr txBox="1"/>
          <p:nvPr/>
        </p:nvSpPr>
        <p:spPr>
          <a:xfrm>
            <a:off x="640858" y="3048000"/>
            <a:ext cx="2175545" cy="338554"/>
          </a:xfrm>
          <a:prstGeom prst="rect">
            <a:avLst/>
          </a:prstGeom>
          <a:solidFill>
            <a:srgbClr val="EDEDED"/>
          </a:solidFill>
        </p:spPr>
        <p:txBody>
          <a:bodyPr wrap="square" lIns="0" tIns="0" rIns="0" bIns="0" rtlCol="0">
            <a:spAutoFit/>
          </a:bodyPr>
          <a:lstStyle/>
          <a:p>
            <a:r>
              <a:rPr lang="fr-FR" sz="1100" dirty="0">
                <a:solidFill>
                  <a:schemeClr val="bg1">
                    <a:lumMod val="50000"/>
                  </a:schemeClr>
                </a:solidFill>
              </a:rPr>
              <a:t>Conformité réglementaire (EPA pour l’eau potable)               </a:t>
            </a:r>
          </a:p>
        </p:txBody>
      </p:sp>
      <p:sp>
        <p:nvSpPr>
          <p:cNvPr id="13" name="ZoneTexte 12">
            <a:extLst>
              <a:ext uri="{FF2B5EF4-FFF2-40B4-BE49-F238E27FC236}">
                <a16:creationId xmlns:a16="http://schemas.microsoft.com/office/drawing/2014/main" id="{BCCAC47A-28C7-42FE-B4B4-45BBC8754B0B}"/>
              </a:ext>
            </a:extLst>
          </p:cNvPr>
          <p:cNvSpPr txBox="1"/>
          <p:nvPr/>
        </p:nvSpPr>
        <p:spPr>
          <a:xfrm>
            <a:off x="659262" y="3763881"/>
            <a:ext cx="2398754" cy="200055"/>
          </a:xfrm>
          <a:prstGeom prst="rect">
            <a:avLst/>
          </a:prstGeom>
          <a:solidFill>
            <a:srgbClr val="D8D8D8"/>
          </a:solidFill>
        </p:spPr>
        <p:txBody>
          <a:bodyPr wrap="square" lIns="0" tIns="0" rIns="0" bIns="0" rtlCol="0">
            <a:spAutoFit/>
          </a:bodyPr>
          <a:lstStyle/>
          <a:p>
            <a:r>
              <a:rPr lang="fr-FR" sz="1300">
                <a:solidFill>
                  <a:schemeClr val="bg1">
                    <a:lumMod val="50000"/>
                  </a:schemeClr>
                </a:solidFill>
              </a:rPr>
              <a:t>Utilisation sur site</a:t>
            </a:r>
          </a:p>
        </p:txBody>
      </p:sp>
      <p:sp>
        <p:nvSpPr>
          <p:cNvPr id="14" name="ZoneTexte 13">
            <a:extLst>
              <a:ext uri="{FF2B5EF4-FFF2-40B4-BE49-F238E27FC236}">
                <a16:creationId xmlns:a16="http://schemas.microsoft.com/office/drawing/2014/main" id="{2B07F436-1027-4FD6-B3E6-C68075168A70}"/>
              </a:ext>
            </a:extLst>
          </p:cNvPr>
          <p:cNvSpPr txBox="1"/>
          <p:nvPr/>
        </p:nvSpPr>
        <p:spPr>
          <a:xfrm>
            <a:off x="638411" y="3456857"/>
            <a:ext cx="2175545" cy="200055"/>
          </a:xfrm>
          <a:prstGeom prst="rect">
            <a:avLst/>
          </a:prstGeom>
          <a:solidFill>
            <a:srgbClr val="EDEDED"/>
          </a:solidFill>
        </p:spPr>
        <p:txBody>
          <a:bodyPr wrap="square" lIns="0" tIns="0" rIns="0" bIns="0" rtlCol="0">
            <a:spAutoFit/>
          </a:bodyPr>
          <a:lstStyle/>
          <a:p>
            <a:r>
              <a:rPr lang="fr-FR" sz="1300">
                <a:solidFill>
                  <a:schemeClr val="bg1">
                    <a:lumMod val="50000"/>
                  </a:schemeClr>
                </a:solidFill>
              </a:rPr>
              <a:t>Délai global </a:t>
            </a:r>
          </a:p>
        </p:txBody>
      </p:sp>
      <p:sp>
        <p:nvSpPr>
          <p:cNvPr id="15" name="ZoneTexte 14">
            <a:extLst>
              <a:ext uri="{FF2B5EF4-FFF2-40B4-BE49-F238E27FC236}">
                <a16:creationId xmlns:a16="http://schemas.microsoft.com/office/drawing/2014/main" id="{61F9442B-F9B8-4045-BF2C-D6A9DEB981C3}"/>
              </a:ext>
            </a:extLst>
          </p:cNvPr>
          <p:cNvSpPr txBox="1"/>
          <p:nvPr/>
        </p:nvSpPr>
        <p:spPr>
          <a:xfrm>
            <a:off x="634566" y="4109962"/>
            <a:ext cx="2398754" cy="200055"/>
          </a:xfrm>
          <a:prstGeom prst="rect">
            <a:avLst/>
          </a:prstGeom>
          <a:solidFill>
            <a:srgbClr val="D8D8D8"/>
          </a:solidFill>
        </p:spPr>
        <p:txBody>
          <a:bodyPr wrap="square" lIns="0" tIns="0" rIns="0" bIns="0" rtlCol="0">
            <a:spAutoFit/>
          </a:bodyPr>
          <a:lstStyle/>
          <a:p>
            <a:r>
              <a:rPr lang="fr-FR" sz="1300">
                <a:solidFill>
                  <a:schemeClr val="bg1">
                    <a:lumMod val="50000"/>
                  </a:schemeClr>
                </a:solidFill>
              </a:rPr>
              <a:t>Alerte précoce en cas de détection</a:t>
            </a:r>
          </a:p>
        </p:txBody>
      </p:sp>
      <p:sp>
        <p:nvSpPr>
          <p:cNvPr id="16" name="ZoneTexte 15">
            <a:extLst>
              <a:ext uri="{FF2B5EF4-FFF2-40B4-BE49-F238E27FC236}">
                <a16:creationId xmlns:a16="http://schemas.microsoft.com/office/drawing/2014/main" id="{9F73FABE-E4D1-4833-8CCB-1D4A549B8B7A}"/>
              </a:ext>
            </a:extLst>
          </p:cNvPr>
          <p:cNvSpPr txBox="1"/>
          <p:nvPr/>
        </p:nvSpPr>
        <p:spPr>
          <a:xfrm>
            <a:off x="638062" y="4463117"/>
            <a:ext cx="2175545" cy="200055"/>
          </a:xfrm>
          <a:prstGeom prst="rect">
            <a:avLst/>
          </a:prstGeom>
          <a:solidFill>
            <a:srgbClr val="EDEDED"/>
          </a:solidFill>
        </p:spPr>
        <p:txBody>
          <a:bodyPr wrap="square" lIns="0" tIns="0" rIns="0" bIns="0" rtlCol="0">
            <a:spAutoFit/>
          </a:bodyPr>
          <a:lstStyle/>
          <a:p>
            <a:r>
              <a:rPr lang="fr-FR" sz="1300">
                <a:solidFill>
                  <a:schemeClr val="bg1">
                    <a:lumMod val="50000"/>
                  </a:schemeClr>
                </a:solidFill>
              </a:rPr>
              <a:t>Contrôle global du test</a:t>
            </a:r>
          </a:p>
        </p:txBody>
      </p:sp>
      <p:sp>
        <p:nvSpPr>
          <p:cNvPr id="17" name="ZoneTexte 16">
            <a:extLst>
              <a:ext uri="{FF2B5EF4-FFF2-40B4-BE49-F238E27FC236}">
                <a16:creationId xmlns:a16="http://schemas.microsoft.com/office/drawing/2014/main" id="{61F1F571-7AEF-44BA-A57B-9171B95D89DE}"/>
              </a:ext>
            </a:extLst>
          </p:cNvPr>
          <p:cNvSpPr txBox="1"/>
          <p:nvPr/>
        </p:nvSpPr>
        <p:spPr>
          <a:xfrm>
            <a:off x="624779" y="4782007"/>
            <a:ext cx="2398754" cy="200055"/>
          </a:xfrm>
          <a:prstGeom prst="rect">
            <a:avLst/>
          </a:prstGeom>
          <a:solidFill>
            <a:srgbClr val="D8D8D8"/>
          </a:solidFill>
        </p:spPr>
        <p:txBody>
          <a:bodyPr wrap="square" lIns="0" tIns="0" rIns="0" bIns="0" rtlCol="0">
            <a:spAutoFit/>
          </a:bodyPr>
          <a:lstStyle/>
          <a:p>
            <a:r>
              <a:rPr lang="fr-FR" sz="1300">
                <a:solidFill>
                  <a:schemeClr val="bg1">
                    <a:lumMod val="50000"/>
                  </a:schemeClr>
                </a:solidFill>
              </a:rPr>
              <a:t>Résultats sécurité et QA/QC</a:t>
            </a:r>
          </a:p>
        </p:txBody>
      </p:sp>
      <p:sp>
        <p:nvSpPr>
          <p:cNvPr id="22" name="ZoneTexte 21">
            <a:extLst>
              <a:ext uri="{FF2B5EF4-FFF2-40B4-BE49-F238E27FC236}">
                <a16:creationId xmlns:a16="http://schemas.microsoft.com/office/drawing/2014/main" id="{03105C55-7D06-4DF9-BE07-FA592E43E056}"/>
              </a:ext>
            </a:extLst>
          </p:cNvPr>
          <p:cNvSpPr txBox="1"/>
          <p:nvPr/>
        </p:nvSpPr>
        <p:spPr>
          <a:xfrm>
            <a:off x="610905" y="5043942"/>
            <a:ext cx="2398754" cy="369332"/>
          </a:xfrm>
          <a:prstGeom prst="rect">
            <a:avLst/>
          </a:prstGeom>
          <a:solidFill>
            <a:srgbClr val="EDEDED"/>
          </a:solidFill>
        </p:spPr>
        <p:txBody>
          <a:bodyPr wrap="square" lIns="0" tIns="0" rIns="0" bIns="0" rtlCol="0">
            <a:spAutoFit/>
          </a:bodyPr>
          <a:lstStyle/>
          <a:p>
            <a:r>
              <a:rPr lang="fr-FR" sz="1200" dirty="0">
                <a:solidFill>
                  <a:schemeClr val="bg1">
                    <a:lumMod val="50000"/>
                  </a:schemeClr>
                </a:solidFill>
              </a:rPr>
              <a:t>Automatisation – réduction de la main-d’œuvre</a:t>
            </a:r>
          </a:p>
        </p:txBody>
      </p:sp>
      <p:sp>
        <p:nvSpPr>
          <p:cNvPr id="24" name="ZoneTexte 23">
            <a:extLst>
              <a:ext uri="{FF2B5EF4-FFF2-40B4-BE49-F238E27FC236}">
                <a16:creationId xmlns:a16="http://schemas.microsoft.com/office/drawing/2014/main" id="{CC73A6F7-4263-4CE3-8D7A-925EA962A8B9}"/>
              </a:ext>
            </a:extLst>
          </p:cNvPr>
          <p:cNvSpPr txBox="1"/>
          <p:nvPr/>
        </p:nvSpPr>
        <p:spPr>
          <a:xfrm>
            <a:off x="624779" y="5410200"/>
            <a:ext cx="2398754" cy="369332"/>
          </a:xfrm>
          <a:prstGeom prst="rect">
            <a:avLst/>
          </a:prstGeom>
          <a:solidFill>
            <a:srgbClr val="D8D8D8"/>
          </a:solidFill>
        </p:spPr>
        <p:txBody>
          <a:bodyPr wrap="square" lIns="0" tIns="0" rIns="0" bIns="0" rtlCol="0">
            <a:spAutoFit/>
          </a:bodyPr>
          <a:lstStyle/>
          <a:p>
            <a:r>
              <a:rPr lang="fr-FR" sz="1200" dirty="0">
                <a:solidFill>
                  <a:schemeClr val="bg1">
                    <a:lumMod val="50000"/>
                  </a:schemeClr>
                </a:solidFill>
              </a:rPr>
              <a:t>Automatisation – réduction des erreurs humaines</a:t>
            </a:r>
          </a:p>
        </p:txBody>
      </p:sp>
      <p:sp>
        <p:nvSpPr>
          <p:cNvPr id="25" name="ZoneTexte 24">
            <a:extLst>
              <a:ext uri="{FF2B5EF4-FFF2-40B4-BE49-F238E27FC236}">
                <a16:creationId xmlns:a16="http://schemas.microsoft.com/office/drawing/2014/main" id="{F081CEEC-6982-4CD7-BBD2-1EBAAFB5526E}"/>
              </a:ext>
            </a:extLst>
          </p:cNvPr>
          <p:cNvSpPr txBox="1"/>
          <p:nvPr/>
        </p:nvSpPr>
        <p:spPr>
          <a:xfrm>
            <a:off x="624779" y="5815146"/>
            <a:ext cx="1737421" cy="203176"/>
          </a:xfrm>
          <a:prstGeom prst="rect">
            <a:avLst/>
          </a:prstGeom>
          <a:solidFill>
            <a:srgbClr val="EDEDED"/>
          </a:solidFill>
        </p:spPr>
        <p:txBody>
          <a:bodyPr wrap="square" lIns="0" tIns="0" rIns="0" bIns="0" rtlCol="0">
            <a:spAutoFit/>
          </a:bodyPr>
          <a:lstStyle/>
          <a:p>
            <a:r>
              <a:rPr lang="fr-FR" sz="1300" dirty="0">
                <a:solidFill>
                  <a:schemeClr val="bg1">
                    <a:lumMod val="50000"/>
                  </a:schemeClr>
                </a:solidFill>
              </a:rPr>
              <a:t>Débit / volume </a:t>
            </a:r>
          </a:p>
        </p:txBody>
      </p:sp>
      <p:sp>
        <p:nvSpPr>
          <p:cNvPr id="26" name="ZoneTexte 25">
            <a:extLst>
              <a:ext uri="{FF2B5EF4-FFF2-40B4-BE49-F238E27FC236}">
                <a16:creationId xmlns:a16="http://schemas.microsoft.com/office/drawing/2014/main" id="{6038D3B1-28B7-484C-A17E-1A7203EB1896}"/>
              </a:ext>
            </a:extLst>
          </p:cNvPr>
          <p:cNvSpPr txBox="1"/>
          <p:nvPr/>
        </p:nvSpPr>
        <p:spPr>
          <a:xfrm>
            <a:off x="3352800" y="1487225"/>
            <a:ext cx="1752600" cy="276999"/>
          </a:xfrm>
          <a:prstGeom prst="rect">
            <a:avLst/>
          </a:prstGeom>
          <a:solidFill>
            <a:srgbClr val="A6A6A6"/>
          </a:solidFill>
        </p:spPr>
        <p:txBody>
          <a:bodyPr wrap="square" lIns="0" tIns="0" rIns="0" bIns="0" rtlCol="0">
            <a:spAutoFit/>
          </a:bodyPr>
          <a:lstStyle/>
          <a:p>
            <a:r>
              <a:rPr lang="fr-FR" b="1" i="1" dirty="0"/>
              <a:t>CONVENTIONNELLE</a:t>
            </a:r>
          </a:p>
        </p:txBody>
      </p:sp>
      <p:sp>
        <p:nvSpPr>
          <p:cNvPr id="27" name="ZoneTexte 26">
            <a:extLst>
              <a:ext uri="{FF2B5EF4-FFF2-40B4-BE49-F238E27FC236}">
                <a16:creationId xmlns:a16="http://schemas.microsoft.com/office/drawing/2014/main" id="{C04884EE-03D0-44F1-9D4A-7DCE83C8C381}"/>
              </a:ext>
            </a:extLst>
          </p:cNvPr>
          <p:cNvSpPr txBox="1"/>
          <p:nvPr/>
        </p:nvSpPr>
        <p:spPr>
          <a:xfrm>
            <a:off x="5402522" y="1492861"/>
            <a:ext cx="1964709" cy="276999"/>
          </a:xfrm>
          <a:prstGeom prst="rect">
            <a:avLst/>
          </a:prstGeom>
          <a:solidFill>
            <a:srgbClr val="A6A6A6"/>
          </a:solidFill>
        </p:spPr>
        <p:txBody>
          <a:bodyPr wrap="square" lIns="0" tIns="0" rIns="0" bIns="0" rtlCol="0">
            <a:spAutoFit/>
          </a:bodyPr>
          <a:lstStyle/>
          <a:p>
            <a:r>
              <a:rPr lang="fr-FR" b="1" i="1"/>
              <a:t>AVANCÉE / RAPIDE</a:t>
            </a:r>
          </a:p>
        </p:txBody>
      </p:sp>
      <p:sp>
        <p:nvSpPr>
          <p:cNvPr id="28" name="ZoneTexte 27">
            <a:extLst>
              <a:ext uri="{FF2B5EF4-FFF2-40B4-BE49-F238E27FC236}">
                <a16:creationId xmlns:a16="http://schemas.microsoft.com/office/drawing/2014/main" id="{5DB7EE8E-EE7C-4D9E-9C4D-783F5CF44B9B}"/>
              </a:ext>
            </a:extLst>
          </p:cNvPr>
          <p:cNvSpPr txBox="1"/>
          <p:nvPr/>
        </p:nvSpPr>
        <p:spPr>
          <a:xfrm>
            <a:off x="3201998" y="1855113"/>
            <a:ext cx="836602" cy="430887"/>
          </a:xfrm>
          <a:prstGeom prst="rect">
            <a:avLst/>
          </a:prstGeom>
          <a:solidFill>
            <a:srgbClr val="A6A6A6"/>
          </a:solidFill>
        </p:spPr>
        <p:txBody>
          <a:bodyPr wrap="square" lIns="0" tIns="0" rIns="0" bIns="0" rtlCol="0">
            <a:spAutoFit/>
          </a:bodyPr>
          <a:lstStyle/>
          <a:p>
            <a:r>
              <a:rPr lang="fr-FR" sz="1400" dirty="0"/>
              <a:t>Envoi à un labo </a:t>
            </a:r>
            <a:r>
              <a:rPr lang="fr-FR" sz="1400" dirty="0" err="1"/>
              <a:t>ext</a:t>
            </a:r>
            <a:r>
              <a:rPr lang="fr-FR" sz="1400" dirty="0"/>
              <a:t>. </a:t>
            </a:r>
          </a:p>
        </p:txBody>
      </p:sp>
      <p:sp>
        <p:nvSpPr>
          <p:cNvPr id="29" name="ZoneTexte 28">
            <a:extLst>
              <a:ext uri="{FF2B5EF4-FFF2-40B4-BE49-F238E27FC236}">
                <a16:creationId xmlns:a16="http://schemas.microsoft.com/office/drawing/2014/main" id="{91370111-C46A-47E3-9404-9E8CF8ED7C4A}"/>
              </a:ext>
            </a:extLst>
          </p:cNvPr>
          <p:cNvSpPr txBox="1"/>
          <p:nvPr/>
        </p:nvSpPr>
        <p:spPr>
          <a:xfrm>
            <a:off x="4369567" y="1885157"/>
            <a:ext cx="725588" cy="430887"/>
          </a:xfrm>
          <a:prstGeom prst="rect">
            <a:avLst/>
          </a:prstGeom>
          <a:solidFill>
            <a:srgbClr val="A6A6A6"/>
          </a:solidFill>
        </p:spPr>
        <p:txBody>
          <a:bodyPr wrap="square" lIns="0" tIns="0" rIns="0" bIns="0" rtlCol="0">
            <a:spAutoFit/>
          </a:bodyPr>
          <a:lstStyle/>
          <a:p>
            <a:r>
              <a:rPr lang="fr-FR" sz="1400"/>
              <a:t>Test en labo int.</a:t>
            </a:r>
          </a:p>
        </p:txBody>
      </p:sp>
      <p:sp>
        <p:nvSpPr>
          <p:cNvPr id="30" name="ZoneTexte 29">
            <a:extLst>
              <a:ext uri="{FF2B5EF4-FFF2-40B4-BE49-F238E27FC236}">
                <a16:creationId xmlns:a16="http://schemas.microsoft.com/office/drawing/2014/main" id="{05A1345B-6CEB-41FD-A3A1-8C95E5F8BC97}"/>
              </a:ext>
            </a:extLst>
          </p:cNvPr>
          <p:cNvSpPr txBox="1"/>
          <p:nvPr/>
        </p:nvSpPr>
        <p:spPr>
          <a:xfrm>
            <a:off x="5364164" y="1916668"/>
            <a:ext cx="960436" cy="369332"/>
          </a:xfrm>
          <a:prstGeom prst="rect">
            <a:avLst/>
          </a:prstGeom>
          <a:solidFill>
            <a:srgbClr val="A6A6A6"/>
          </a:solidFill>
        </p:spPr>
        <p:txBody>
          <a:bodyPr wrap="square" lIns="0" tIns="0" rIns="0" bIns="0" rtlCol="0">
            <a:spAutoFit/>
          </a:bodyPr>
          <a:lstStyle/>
          <a:p>
            <a:r>
              <a:rPr lang="fr-FR" sz="1200" dirty="0"/>
              <a:t>Méthodes rapides en labo</a:t>
            </a:r>
          </a:p>
        </p:txBody>
      </p:sp>
      <p:sp>
        <p:nvSpPr>
          <p:cNvPr id="31" name="ZoneTexte 30">
            <a:extLst>
              <a:ext uri="{FF2B5EF4-FFF2-40B4-BE49-F238E27FC236}">
                <a16:creationId xmlns:a16="http://schemas.microsoft.com/office/drawing/2014/main" id="{6DEB8FC1-64E6-4093-A209-F359893259F0}"/>
              </a:ext>
            </a:extLst>
          </p:cNvPr>
          <p:cNvSpPr txBox="1"/>
          <p:nvPr/>
        </p:nvSpPr>
        <p:spPr>
          <a:xfrm>
            <a:off x="6547582" y="1867813"/>
            <a:ext cx="725588" cy="430887"/>
          </a:xfrm>
          <a:prstGeom prst="rect">
            <a:avLst/>
          </a:prstGeom>
          <a:solidFill>
            <a:srgbClr val="A6A6A6"/>
          </a:solidFill>
        </p:spPr>
        <p:txBody>
          <a:bodyPr wrap="square" lIns="0" tIns="0" rIns="0" bIns="0" rtlCol="0">
            <a:spAutoFit/>
          </a:bodyPr>
          <a:lstStyle/>
          <a:p>
            <a:r>
              <a:rPr lang="fr-FR" sz="1400" dirty="0"/>
              <a:t>Rapide en ligne</a:t>
            </a:r>
          </a:p>
        </p:txBody>
      </p:sp>
    </p:spTree>
    <p:extLst>
      <p:ext uri="{BB962C8B-B14F-4D97-AF65-F5344CB8AC3E}">
        <p14:creationId xmlns:p14="http://schemas.microsoft.com/office/powerpoint/2010/main" val="254994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grpId="1" nodeType="clickEffect">
                                  <p:stCondLst>
                                    <p:cond delay="0"/>
                                  </p:stCondLst>
                                  <p:childTnLst>
                                    <p:animMotion origin="layout" path="M -3.33333E-6 -0.00185 L 0.09775 0.03931 C 0.11823 0.0488 0.14896 0.05388 0.18091 0.05388 C 0.21736 0.05388 0.24653 0.0488 0.26702 0.03931 L 0.36493 -0.00185 " pathEditMode="relative" rAng="0" ptsTypes="FffFF">
                                      <p:cBhvr>
                                        <p:cTn id="11" dur="2000" fill="hold"/>
                                        <p:tgtEl>
                                          <p:spTgt spid="19"/>
                                        </p:tgtEl>
                                        <p:attrNameLst>
                                          <p:attrName>ppt_x</p:attrName>
                                          <p:attrName>ppt_y</p:attrName>
                                        </p:attrNameLst>
                                      </p:cBhvr>
                                      <p:rCtr x="18247" y="2775"/>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path" presetSubtype="0" accel="50000" decel="50000" fill="hold" grpId="1" nodeType="clickEffect">
                                  <p:stCondLst>
                                    <p:cond delay="0"/>
                                  </p:stCondLst>
                                  <p:childTnLst>
                                    <p:animMotion origin="layout" path="M -2.5E-6 3.9778E-6 L 0.04809 0.04116 C 0.05816 0.05064 0.07327 0.05573 0.08907 0.05573 C 0.10712 0.05573 0.12136 0.05064 0.1316 0.04116 L 0.17986 3.9778E-6 " pathEditMode="relative" rAng="0" ptsTypes="FffFF">
                                      <p:cBhvr>
                                        <p:cTn id="20" dur="2000" fill="hold"/>
                                        <p:tgtEl>
                                          <p:spTgt spid="20"/>
                                        </p:tgtEl>
                                        <p:attrNameLst>
                                          <p:attrName>ppt_x</p:attrName>
                                          <p:attrName>ppt_y</p:attrName>
                                        </p:attrNameLst>
                                      </p:cBhvr>
                                      <p:rCtr x="8993" y="2775"/>
                                    </p:animMotion>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19" grpId="1" animBg="1"/>
      <p:bldP spid="20" grpId="0" animBg="1"/>
      <p:bldP spid="20" grpId="1"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
            <a:extLst>
              <a:ext uri="{FF2B5EF4-FFF2-40B4-BE49-F238E27FC236}">
                <a16:creationId xmlns:a16="http://schemas.microsoft.com/office/drawing/2014/main" id="{5AB155FF-B552-411C-A2A1-B662A77A1009}"/>
              </a:ext>
            </a:extLst>
          </p:cNvPr>
          <p:cNvSpPr txBox="1">
            <a:spLocks noChangeArrowheads="1"/>
          </p:cNvSpPr>
          <p:nvPr/>
        </p:nvSpPr>
        <p:spPr bwMode="auto">
          <a:xfrm>
            <a:off x="4544131" y="3429000"/>
            <a:ext cx="4599869" cy="3471078"/>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eaLnBrk="1" hangingPunct="1"/>
            <a:r>
              <a:rPr lang="fr-FR" sz="1800" dirty="0">
                <a:solidFill>
                  <a:schemeClr val="tx1"/>
                </a:solidFill>
              </a:rPr>
              <a:t>Eau potable</a:t>
            </a:r>
          </a:p>
          <a:p>
            <a:pPr lvl="1" eaLnBrk="1" hangingPunct="1"/>
            <a:r>
              <a:rPr lang="fr-FR" sz="1400" dirty="0">
                <a:solidFill>
                  <a:schemeClr val="tx1"/>
                </a:solidFill>
              </a:rPr>
              <a:t>Échantillons de conformité du système de distribution</a:t>
            </a:r>
          </a:p>
          <a:p>
            <a:pPr lvl="1" eaLnBrk="1" hangingPunct="1"/>
            <a:r>
              <a:rPr lang="fr-FR" sz="1400" dirty="0">
                <a:solidFill>
                  <a:schemeClr val="tx1"/>
                </a:solidFill>
              </a:rPr>
              <a:t>Brute, pré/post-filtration, pré/post-chloration, post-réservoir d’eau filtrée</a:t>
            </a:r>
          </a:p>
          <a:p>
            <a:pPr lvl="1" eaLnBrk="1" hangingPunct="1"/>
            <a:r>
              <a:rPr lang="fr-FR" sz="1400" dirty="0">
                <a:solidFill>
                  <a:schemeClr val="tx1"/>
                </a:solidFill>
              </a:rPr>
              <a:t>Distribution aux clients</a:t>
            </a:r>
          </a:p>
          <a:p>
            <a:pPr lvl="1" eaLnBrk="1" hangingPunct="1"/>
            <a:r>
              <a:rPr lang="fr-FR" sz="1400" dirty="0">
                <a:solidFill>
                  <a:schemeClr val="tx1"/>
                </a:solidFill>
              </a:rPr>
              <a:t>Ruptures / réparations de canalisations</a:t>
            </a:r>
          </a:p>
          <a:p>
            <a:pPr lvl="1" eaLnBrk="1" hangingPunct="1"/>
            <a:r>
              <a:rPr lang="fr-FR" sz="1400" dirty="0">
                <a:solidFill>
                  <a:schemeClr val="tx1"/>
                </a:solidFill>
              </a:rPr>
              <a:t>Tests complémentaires / de confirmation</a:t>
            </a:r>
          </a:p>
          <a:p>
            <a:pPr lvl="1" eaLnBrk="1" hangingPunct="1"/>
            <a:r>
              <a:rPr lang="fr-FR" sz="1400" dirty="0">
                <a:solidFill>
                  <a:schemeClr val="tx1"/>
                </a:solidFill>
              </a:rPr>
              <a:t>Avis d’ébullition (risque de contamination de l’eau) </a:t>
            </a:r>
          </a:p>
          <a:p>
            <a:pPr eaLnBrk="1" hangingPunct="1"/>
            <a:r>
              <a:rPr lang="fr-FR" sz="1800" dirty="0">
                <a:solidFill>
                  <a:schemeClr val="tx1"/>
                </a:solidFill>
              </a:rPr>
              <a:t>Eaux usées / récupérées</a:t>
            </a:r>
          </a:p>
          <a:p>
            <a:pPr lvl="1" eaLnBrk="1" hangingPunct="1"/>
            <a:r>
              <a:rPr lang="fr-FR" sz="1400" dirty="0">
                <a:solidFill>
                  <a:schemeClr val="tx1"/>
                </a:solidFill>
              </a:rPr>
              <a:t>Brutes, pré/post-bioréacteur à membrane, pré/post-osmose inverse, pré/post-UV</a:t>
            </a:r>
          </a:p>
          <a:p>
            <a:pPr eaLnBrk="1" hangingPunct="1"/>
            <a:r>
              <a:rPr lang="fr-FR" sz="1800" dirty="0">
                <a:solidFill>
                  <a:schemeClr val="tx1"/>
                </a:solidFill>
              </a:rPr>
              <a:t>Sites distants / difficiles</a:t>
            </a:r>
          </a:p>
          <a:p>
            <a:pPr eaLnBrk="1" hangingPunct="1"/>
            <a:r>
              <a:rPr lang="fr-FR" sz="1800" dirty="0">
                <a:solidFill>
                  <a:schemeClr val="tx1"/>
                </a:solidFill>
              </a:rPr>
              <a:t>Eaux de plaisance</a:t>
            </a:r>
          </a:p>
        </p:txBody>
      </p:sp>
      <p:grpSp>
        <p:nvGrpSpPr>
          <p:cNvPr id="18" name="Group 5">
            <a:extLst>
              <a:ext uri="{FF2B5EF4-FFF2-40B4-BE49-F238E27FC236}">
                <a16:creationId xmlns:a16="http://schemas.microsoft.com/office/drawing/2014/main" id="{C9C7C829-60BF-42D0-A27A-143CCAB1637C}"/>
              </a:ext>
            </a:extLst>
          </p:cNvPr>
          <p:cNvGrpSpPr>
            <a:grpSpLocks/>
          </p:cNvGrpSpPr>
          <p:nvPr/>
        </p:nvGrpSpPr>
        <p:grpSpPr bwMode="auto">
          <a:xfrm>
            <a:off x="572440" y="2122572"/>
            <a:ext cx="6895160" cy="1533603"/>
            <a:chOff x="811" y="1625"/>
            <a:chExt cx="5255" cy="1275"/>
          </a:xfrm>
        </p:grpSpPr>
        <p:sp>
          <p:nvSpPr>
            <p:cNvPr id="19" name="AutoShape 6">
              <a:extLst>
                <a:ext uri="{FF2B5EF4-FFF2-40B4-BE49-F238E27FC236}">
                  <a16:creationId xmlns:a16="http://schemas.microsoft.com/office/drawing/2014/main" id="{CB6B93B5-2286-48EC-BFA0-8E8DEBC7869F}"/>
                </a:ext>
              </a:extLst>
            </p:cNvPr>
            <p:cNvSpPr>
              <a:spLocks noChangeArrowheads="1"/>
            </p:cNvSpPr>
            <p:nvPr/>
          </p:nvSpPr>
          <p:spPr bwMode="auto">
            <a:xfrm>
              <a:off x="811" y="1733"/>
              <a:ext cx="5255" cy="280"/>
            </a:xfrm>
            <a:prstGeom prst="rightArrow">
              <a:avLst>
                <a:gd name="adj1" fmla="val 50000"/>
                <a:gd name="adj2" fmla="val 358660"/>
              </a:avLst>
            </a:prstGeom>
            <a:solidFill>
              <a:srgbClr val="00FFFF">
                <a:alpha val="27843"/>
              </a:srgbClr>
            </a:solidFill>
            <a:ln w="9525" cap="rnd">
              <a:solidFill>
                <a:srgbClr val="00CC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 name="Picture 7" descr="water tap clipart 1">
              <a:extLst>
                <a:ext uri="{FF2B5EF4-FFF2-40B4-BE49-F238E27FC236}">
                  <a16:creationId xmlns:a16="http://schemas.microsoft.com/office/drawing/2014/main" id="{138B6813-1E39-4BEB-9874-A273E2D1E4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 y="1625"/>
              <a:ext cx="50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Lorry clipart">
              <a:extLst>
                <a:ext uri="{FF2B5EF4-FFF2-40B4-BE49-F238E27FC236}">
                  <a16:creationId xmlns:a16="http://schemas.microsoft.com/office/drawing/2014/main" id="{E7D0D40E-C21A-4A06-BD0E-F3D4938B5111}"/>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607" y="1641"/>
              <a:ext cx="69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incubator clipart 1">
              <a:extLst>
                <a:ext uri="{FF2B5EF4-FFF2-40B4-BE49-F238E27FC236}">
                  <a16:creationId xmlns:a16="http://schemas.microsoft.com/office/drawing/2014/main" id="{06A17D8F-0D66-4F9D-94A9-2512F7317C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4" y="1625"/>
              <a:ext cx="59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11">
              <a:extLst>
                <a:ext uri="{FF2B5EF4-FFF2-40B4-BE49-F238E27FC236}">
                  <a16:creationId xmlns:a16="http://schemas.microsoft.com/office/drawing/2014/main" id="{1C727128-926A-4BE4-BDF5-F192307A0BBF}"/>
                </a:ext>
              </a:extLst>
            </p:cNvPr>
            <p:cNvSpPr>
              <a:spLocks/>
            </p:cNvSpPr>
            <p:nvPr/>
          </p:nvSpPr>
          <p:spPr bwMode="auto">
            <a:xfrm rot="16200000">
              <a:off x="2886" y="181"/>
              <a:ext cx="270" cy="4328"/>
            </a:xfrm>
            <a:prstGeom prst="leftBrace">
              <a:avLst>
                <a:gd name="adj1" fmla="val 109090"/>
                <a:gd name="adj2" fmla="val 4979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2">
              <a:extLst>
                <a:ext uri="{FF2B5EF4-FFF2-40B4-BE49-F238E27FC236}">
                  <a16:creationId xmlns:a16="http://schemas.microsoft.com/office/drawing/2014/main" id="{DC493F1E-088D-4500-AF28-2B060EE7FDEE}"/>
                </a:ext>
              </a:extLst>
            </p:cNvPr>
            <p:cNvSpPr txBox="1">
              <a:spLocks noChangeArrowheads="1"/>
            </p:cNvSpPr>
            <p:nvPr/>
          </p:nvSpPr>
          <p:spPr bwMode="auto">
            <a:xfrm>
              <a:off x="2167" y="2500"/>
              <a:ext cx="2089" cy="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Calibri" pitchFamily="34" charset="0"/>
                  <a:cs typeface="Arial" pitchFamily="34" charset="0"/>
                </a:defRPr>
              </a:lvl1pPr>
              <a:lvl2pPr marL="742950" indent="-285750" eaLnBrk="0" hangingPunct="0">
                <a:defRPr sz="3200">
                  <a:solidFill>
                    <a:schemeClr val="tx1"/>
                  </a:solidFill>
                  <a:latin typeface="Calibri" pitchFamily="34" charset="0"/>
                  <a:cs typeface="Arial" pitchFamily="34" charset="0"/>
                </a:defRPr>
              </a:lvl2pPr>
              <a:lvl3pPr marL="1143000" indent="-228600" eaLnBrk="0" hangingPunct="0">
                <a:defRPr sz="3200">
                  <a:solidFill>
                    <a:schemeClr val="tx1"/>
                  </a:solidFill>
                  <a:latin typeface="Calibri" pitchFamily="34" charset="0"/>
                  <a:cs typeface="Arial" pitchFamily="34" charset="0"/>
                </a:defRPr>
              </a:lvl3pPr>
              <a:lvl4pPr marL="1600200" indent="-228600" eaLnBrk="0" hangingPunct="0">
                <a:defRPr sz="3200">
                  <a:solidFill>
                    <a:schemeClr val="tx1"/>
                  </a:solidFill>
                  <a:latin typeface="Calibri" pitchFamily="34" charset="0"/>
                  <a:cs typeface="Arial" pitchFamily="34" charset="0"/>
                </a:defRPr>
              </a:lvl4pPr>
              <a:lvl5pPr marL="2057400" indent="-228600" eaLnBrk="0" hangingPunct="0">
                <a:defRPr sz="32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Calibri" pitchFamily="34" charset="0"/>
                  <a:cs typeface="Arial" pitchFamily="34" charset="0"/>
                </a:defRPr>
              </a:lvl9pPr>
            </a:lstStyle>
            <a:p>
              <a:pPr eaLnBrk="1" hangingPunct="1"/>
              <a:r>
                <a:rPr lang="fr-FR" sz="2000">
                  <a:latin typeface="Arial" pitchFamily="34" charset="0"/>
                  <a:ea typeface="ＭＳ Ｐゴシック" pitchFamily="34" charset="-128"/>
                </a:rPr>
                <a:t>24 – 72 heures minimum….</a:t>
              </a:r>
            </a:p>
          </p:txBody>
        </p:sp>
        <p:pic>
          <p:nvPicPr>
            <p:cNvPr id="25" name="Picture 28" descr="colilert2">
              <a:extLst>
                <a:ext uri="{FF2B5EF4-FFF2-40B4-BE49-F238E27FC236}">
                  <a16:creationId xmlns:a16="http://schemas.microsoft.com/office/drawing/2014/main" id="{F2EEB283-E238-4EB2-8654-A10FDC55F8C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8" y="1664"/>
              <a:ext cx="420"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sample prep 4">
              <a:extLst>
                <a:ext uri="{FF2B5EF4-FFF2-40B4-BE49-F238E27FC236}">
                  <a16:creationId xmlns:a16="http://schemas.microsoft.com/office/drawing/2014/main" id="{925EF919-D23C-43E6-8095-96222B7ECBCE}"/>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497" y="1688"/>
              <a:ext cx="611"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a:extLst>
              <a:ext uri="{FF2B5EF4-FFF2-40B4-BE49-F238E27FC236}">
                <a16:creationId xmlns:a16="http://schemas.microsoft.com/office/drawing/2014/main" id="{4CD91331-7690-4C04-9479-A35EC7D00DEA}"/>
              </a:ext>
            </a:extLst>
          </p:cNvPr>
          <p:cNvGrpSpPr>
            <a:grpSpLocks/>
          </p:cNvGrpSpPr>
          <p:nvPr/>
        </p:nvGrpSpPr>
        <p:grpSpPr bwMode="auto">
          <a:xfrm>
            <a:off x="545516" y="4234844"/>
            <a:ext cx="3733800" cy="1340714"/>
            <a:chOff x="803" y="2718"/>
            <a:chExt cx="3120" cy="1181"/>
          </a:xfrm>
        </p:grpSpPr>
        <p:sp>
          <p:nvSpPr>
            <p:cNvPr id="28" name="AutoShape 16">
              <a:extLst>
                <a:ext uri="{FF2B5EF4-FFF2-40B4-BE49-F238E27FC236}">
                  <a16:creationId xmlns:a16="http://schemas.microsoft.com/office/drawing/2014/main" id="{E5FA56C6-0FBC-48DD-BDD0-95443BFD0085}"/>
                </a:ext>
              </a:extLst>
            </p:cNvPr>
            <p:cNvSpPr>
              <a:spLocks noChangeArrowheads="1"/>
            </p:cNvSpPr>
            <p:nvPr/>
          </p:nvSpPr>
          <p:spPr bwMode="auto">
            <a:xfrm>
              <a:off x="803" y="2856"/>
              <a:ext cx="3120" cy="257"/>
            </a:xfrm>
            <a:prstGeom prst="rightArrow">
              <a:avLst>
                <a:gd name="adj1" fmla="val 50000"/>
                <a:gd name="adj2" fmla="val 188235"/>
              </a:avLst>
            </a:prstGeom>
            <a:solidFill>
              <a:srgbClr val="00FFFF">
                <a:alpha val="27843"/>
              </a:srgbClr>
            </a:solidFill>
            <a:ln w="9525" cap="rnd">
              <a:solidFill>
                <a:srgbClr val="00CC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9" name="Picture 28" descr="water tap clipart 1">
              <a:extLst>
                <a:ext uri="{FF2B5EF4-FFF2-40B4-BE49-F238E27FC236}">
                  <a16:creationId xmlns:a16="http://schemas.microsoft.com/office/drawing/2014/main" id="{8D8C4986-4929-4CF7-A6D2-1E5228BB35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 y="2718"/>
              <a:ext cx="508"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19">
              <a:extLst>
                <a:ext uri="{FF2B5EF4-FFF2-40B4-BE49-F238E27FC236}">
                  <a16:creationId xmlns:a16="http://schemas.microsoft.com/office/drawing/2014/main" id="{FF18FFF9-0982-4204-AC3A-27319A39BB5B}"/>
                </a:ext>
              </a:extLst>
            </p:cNvPr>
            <p:cNvSpPr>
              <a:spLocks/>
            </p:cNvSpPr>
            <p:nvPr/>
          </p:nvSpPr>
          <p:spPr bwMode="auto">
            <a:xfrm rot="16200000">
              <a:off x="2057" y="2188"/>
              <a:ext cx="270" cy="2400"/>
            </a:xfrm>
            <a:prstGeom prst="leftBrace">
              <a:avLst>
                <a:gd name="adj1" fmla="val 5253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20">
              <a:extLst>
                <a:ext uri="{FF2B5EF4-FFF2-40B4-BE49-F238E27FC236}">
                  <a16:creationId xmlns:a16="http://schemas.microsoft.com/office/drawing/2014/main" id="{BB8D1BCF-8907-4656-8BF7-CDBE087DE1B8}"/>
                </a:ext>
              </a:extLst>
            </p:cNvPr>
            <p:cNvSpPr txBox="1">
              <a:spLocks noChangeArrowheads="1"/>
            </p:cNvSpPr>
            <p:nvPr/>
          </p:nvSpPr>
          <p:spPr bwMode="auto">
            <a:xfrm>
              <a:off x="1317" y="3501"/>
              <a:ext cx="1483"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Calibri" pitchFamily="34" charset="0"/>
                  <a:cs typeface="Arial" pitchFamily="34" charset="0"/>
                </a:defRPr>
              </a:lvl1pPr>
              <a:lvl2pPr marL="742950" indent="-285750" eaLnBrk="0" hangingPunct="0">
                <a:defRPr sz="3200">
                  <a:solidFill>
                    <a:schemeClr val="tx1"/>
                  </a:solidFill>
                  <a:latin typeface="Calibri" pitchFamily="34" charset="0"/>
                  <a:cs typeface="Arial" pitchFamily="34" charset="0"/>
                </a:defRPr>
              </a:lvl2pPr>
              <a:lvl3pPr marL="1143000" indent="-228600" eaLnBrk="0" hangingPunct="0">
                <a:defRPr sz="3200">
                  <a:solidFill>
                    <a:schemeClr val="tx1"/>
                  </a:solidFill>
                  <a:latin typeface="Calibri" pitchFamily="34" charset="0"/>
                  <a:cs typeface="Arial" pitchFamily="34" charset="0"/>
                </a:defRPr>
              </a:lvl3pPr>
              <a:lvl4pPr marL="1600200" indent="-228600" eaLnBrk="0" hangingPunct="0">
                <a:defRPr sz="3200">
                  <a:solidFill>
                    <a:schemeClr val="tx1"/>
                  </a:solidFill>
                  <a:latin typeface="Calibri" pitchFamily="34" charset="0"/>
                  <a:cs typeface="Arial" pitchFamily="34" charset="0"/>
                </a:defRPr>
              </a:lvl4pPr>
              <a:lvl5pPr marL="2057400" indent="-228600" eaLnBrk="0" hangingPunct="0">
                <a:defRPr sz="32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Calibri" pitchFamily="34" charset="0"/>
                  <a:cs typeface="Arial" pitchFamily="34" charset="0"/>
                </a:defRPr>
              </a:lvl9pPr>
            </a:lstStyle>
            <a:p>
              <a:pPr eaLnBrk="1" hangingPunct="1"/>
              <a:r>
                <a:rPr lang="fr-FR" sz="2000">
                  <a:latin typeface="Arial" pitchFamily="34" charset="0"/>
                  <a:ea typeface="ＭＳ Ｐゴシック" pitchFamily="34" charset="-128"/>
                </a:rPr>
                <a:t>2 – 18 heures</a:t>
              </a:r>
            </a:p>
          </p:txBody>
        </p:sp>
        <p:pic>
          <p:nvPicPr>
            <p:cNvPr id="32" name="Picture 21" descr="Cropped_HR_DTU_full frontal_extracted_whiteBKG">
              <a:extLst>
                <a:ext uri="{FF2B5EF4-FFF2-40B4-BE49-F238E27FC236}">
                  <a16:creationId xmlns:a16="http://schemas.microsoft.com/office/drawing/2014/main" id="{91DD0809-F952-4408-983C-1A3A39CC134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8" y="2736"/>
              <a:ext cx="800"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Box 32">
            <a:extLst>
              <a:ext uri="{FF2B5EF4-FFF2-40B4-BE49-F238E27FC236}">
                <a16:creationId xmlns:a16="http://schemas.microsoft.com/office/drawing/2014/main" id="{2ACE8865-9CD8-4D8C-A06F-3823B4ACDB2A}"/>
              </a:ext>
            </a:extLst>
          </p:cNvPr>
          <p:cNvSpPr txBox="1"/>
          <p:nvPr/>
        </p:nvSpPr>
        <p:spPr>
          <a:xfrm>
            <a:off x="642263" y="3657600"/>
            <a:ext cx="3416208" cy="461665"/>
          </a:xfrm>
          <a:prstGeom prst="rect">
            <a:avLst/>
          </a:prstGeom>
          <a:noFill/>
        </p:spPr>
        <p:txBody>
          <a:bodyPr wrap="square" rtlCol="0">
            <a:spAutoFit/>
          </a:bodyPr>
          <a:lstStyle/>
          <a:p>
            <a:r>
              <a:rPr lang="fr-FR" sz="2400" b="1"/>
              <a:t>TECTA B-16 :</a:t>
            </a:r>
          </a:p>
        </p:txBody>
      </p:sp>
      <p:sp>
        <p:nvSpPr>
          <p:cNvPr id="34" name="TextBox 33">
            <a:extLst>
              <a:ext uri="{FF2B5EF4-FFF2-40B4-BE49-F238E27FC236}">
                <a16:creationId xmlns:a16="http://schemas.microsoft.com/office/drawing/2014/main" id="{8E7AFFA2-E27A-4DCE-A34A-8E13FBAA873D}"/>
              </a:ext>
            </a:extLst>
          </p:cNvPr>
          <p:cNvSpPr txBox="1"/>
          <p:nvPr/>
        </p:nvSpPr>
        <p:spPr>
          <a:xfrm>
            <a:off x="635374" y="1524000"/>
            <a:ext cx="6832225" cy="461665"/>
          </a:xfrm>
          <a:prstGeom prst="rect">
            <a:avLst/>
          </a:prstGeom>
          <a:noFill/>
        </p:spPr>
        <p:txBody>
          <a:bodyPr wrap="square" rtlCol="0">
            <a:spAutoFit/>
          </a:bodyPr>
          <a:lstStyle/>
          <a:p>
            <a:r>
              <a:rPr lang="fr-FR" sz="2400" b="1" dirty="0"/>
              <a:t>Méthodes conventionnelles / de laboratoire :</a:t>
            </a:r>
          </a:p>
        </p:txBody>
      </p:sp>
      <p:sp>
        <p:nvSpPr>
          <p:cNvPr id="35" name="Rectangle 34">
            <a:extLst>
              <a:ext uri="{FF2B5EF4-FFF2-40B4-BE49-F238E27FC236}">
                <a16:creationId xmlns:a16="http://schemas.microsoft.com/office/drawing/2014/main" id="{1DEAD3E4-E2A2-42AD-9AF6-EFF2BCA912E1}"/>
              </a:ext>
            </a:extLst>
          </p:cNvPr>
          <p:cNvSpPr/>
          <p:nvPr/>
        </p:nvSpPr>
        <p:spPr>
          <a:xfrm>
            <a:off x="2667000" y="4202884"/>
            <a:ext cx="848395" cy="606948"/>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2"/>
                </a:solidFill>
              </a:rPr>
              <a:t>Rapport par e-mail</a:t>
            </a:r>
          </a:p>
        </p:txBody>
      </p:sp>
      <p:pic>
        <p:nvPicPr>
          <p:cNvPr id="36" name="Picture 35" descr="https://encrypted-tbn0.gstatic.com/images?q=tbn:ANd9GcQDm-fcn2HPryQzgmstAhQ-GAcUoOxbqlhmQ4-0mlfxO8cz7azg0g">
            <a:hlinkClick r:id="rId10"/>
            <a:extLst>
              <a:ext uri="{FF2B5EF4-FFF2-40B4-BE49-F238E27FC236}">
                <a16:creationId xmlns:a16="http://schemas.microsoft.com/office/drawing/2014/main" id="{9D32FCD0-61DC-4E60-9E40-86D05E7B41AB}"/>
              </a:ext>
            </a:extLst>
          </p:cNvPr>
          <p:cNvPicPr/>
          <p:nvPr/>
        </p:nvPicPr>
        <p:blipFill rotWithShape="1">
          <a:blip r:embed="rId11" cstate="print">
            <a:extLst>
              <a:ext uri="{28A0092B-C50C-407E-A947-70E740481C1C}">
                <a14:useLocalDpi xmlns:a14="http://schemas.microsoft.com/office/drawing/2010/main" val="0"/>
              </a:ext>
            </a:extLst>
          </a:blip>
          <a:srcRect r="16989" b="6186"/>
          <a:stretch/>
        </p:blipFill>
        <p:spPr bwMode="auto">
          <a:xfrm>
            <a:off x="5562600" y="2135409"/>
            <a:ext cx="641268" cy="618489"/>
          </a:xfrm>
          <a:prstGeom prst="rect">
            <a:avLst/>
          </a:prstGeom>
          <a:noFill/>
          <a:ln>
            <a:noFill/>
          </a:ln>
          <a:extLst>
            <a:ext uri="{53640926-AAD7-44D8-BBD7-CCE9431645EC}">
              <a14:shadowObscured xmlns:a14="http://schemas.microsoft.com/office/drawing/2010/main"/>
            </a:ext>
          </a:extLst>
        </p:spPr>
      </p:pic>
      <p:sp>
        <p:nvSpPr>
          <p:cNvPr id="39" name="Title 23">
            <a:extLst>
              <a:ext uri="{FF2B5EF4-FFF2-40B4-BE49-F238E27FC236}">
                <a16:creationId xmlns:a16="http://schemas.microsoft.com/office/drawing/2014/main" id="{43290E2E-B73C-4070-B9BB-63FF5B3EC912}"/>
              </a:ext>
            </a:extLst>
          </p:cNvPr>
          <p:cNvSpPr>
            <a:spLocks noGrp="1"/>
          </p:cNvSpPr>
          <p:nvPr>
            <p:ph type="title"/>
          </p:nvPr>
        </p:nvSpPr>
        <p:spPr>
          <a:xfrm>
            <a:off x="264674" y="429781"/>
            <a:ext cx="3886200" cy="609600"/>
          </a:xfrm>
        </p:spPr>
        <p:txBody>
          <a:bodyPr/>
          <a:lstStyle/>
          <a:p>
            <a:pPr algn="l"/>
            <a:r>
              <a:rPr lang="fr-FR" dirty="0"/>
              <a:t>Délai raccourci entre l’échantillonnage et le résultat</a:t>
            </a:r>
          </a:p>
        </p:txBody>
      </p:sp>
      <p:sp>
        <p:nvSpPr>
          <p:cNvPr id="2" name="Slide Number Placeholder 1">
            <a:extLst>
              <a:ext uri="{FF2B5EF4-FFF2-40B4-BE49-F238E27FC236}">
                <a16:creationId xmlns:a16="http://schemas.microsoft.com/office/drawing/2014/main" id="{9C4A2008-4132-4EA8-811C-FEC820F5E2CA}"/>
              </a:ext>
            </a:extLst>
          </p:cNvPr>
          <p:cNvSpPr>
            <a:spLocks noGrp="1"/>
          </p:cNvSpPr>
          <p:nvPr>
            <p:ph type="sldNum" sz="quarter" idx="12"/>
          </p:nvPr>
        </p:nvSpPr>
        <p:spPr/>
        <p:txBody>
          <a:bodyPr/>
          <a:lstStyle/>
          <a:p>
            <a:fld id="{7BB70465-92B7-48B1-996F-090AB0317929}" type="slidenum">
              <a:rPr lang="en-US" smtClean="0"/>
              <a:t>15</a:t>
            </a:fld>
            <a:endParaRPr lang="en-US"/>
          </a:p>
        </p:txBody>
      </p:sp>
      <p:sp>
        <p:nvSpPr>
          <p:cNvPr id="38" name="Rectangle 3">
            <a:extLst>
              <a:ext uri="{FF2B5EF4-FFF2-40B4-BE49-F238E27FC236}">
                <a16:creationId xmlns:a16="http://schemas.microsoft.com/office/drawing/2014/main" id="{2FCBB8C1-1401-4A14-A116-7153F88B42DC}"/>
              </a:ext>
            </a:extLst>
          </p:cNvPr>
          <p:cNvSpPr txBox="1">
            <a:spLocks noChangeArrowheads="1"/>
          </p:cNvSpPr>
          <p:nvPr/>
        </p:nvSpPr>
        <p:spPr bwMode="auto">
          <a:xfrm>
            <a:off x="296086" y="5657920"/>
            <a:ext cx="3762385" cy="984244"/>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marL="0" indent="0" eaLnBrk="1" hangingPunct="1">
              <a:buNone/>
            </a:pPr>
            <a:r>
              <a:rPr lang="fr-FR" sz="1800" i="1" dirty="0">
                <a:solidFill>
                  <a:schemeClr val="tx1"/>
                </a:solidFill>
              </a:rPr>
              <a:t>Quelles seraient les opportunités pour votre activité si vous disposiez d’un système de détection microbiologique rapide et facile à utiliser ?</a:t>
            </a:r>
          </a:p>
        </p:txBody>
      </p:sp>
      <p:sp>
        <p:nvSpPr>
          <p:cNvPr id="40" name="ZoneTexte 39">
            <a:extLst>
              <a:ext uri="{FF2B5EF4-FFF2-40B4-BE49-F238E27FC236}">
                <a16:creationId xmlns:a16="http://schemas.microsoft.com/office/drawing/2014/main" id="{CA538219-A55F-43DE-9993-CAAC562F2D77}"/>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69533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2F26340-DE6C-4BFB-AF9E-2970DA618C49}"/>
              </a:ext>
            </a:extLst>
          </p:cNvPr>
          <p:cNvGrpSpPr/>
          <p:nvPr/>
        </p:nvGrpSpPr>
        <p:grpSpPr>
          <a:xfrm>
            <a:off x="574752" y="1600200"/>
            <a:ext cx="7731047" cy="3810000"/>
            <a:chOff x="133591" y="2060509"/>
            <a:chExt cx="8318090" cy="4071732"/>
          </a:xfrm>
        </p:grpSpPr>
        <p:sp>
          <p:nvSpPr>
            <p:cNvPr id="14" name="TextBox 13">
              <a:extLst>
                <a:ext uri="{FF2B5EF4-FFF2-40B4-BE49-F238E27FC236}">
                  <a16:creationId xmlns:a16="http://schemas.microsoft.com/office/drawing/2014/main" id="{450D8661-29A7-4B4B-810E-B159D2730C18}"/>
                </a:ext>
              </a:extLst>
            </p:cNvPr>
            <p:cNvSpPr txBox="1"/>
            <p:nvPr/>
          </p:nvSpPr>
          <p:spPr>
            <a:xfrm flipH="1">
              <a:off x="1121689" y="2060509"/>
              <a:ext cx="4870410" cy="493380"/>
            </a:xfrm>
            <a:prstGeom prst="rect">
              <a:avLst/>
            </a:prstGeom>
            <a:noFill/>
          </p:spPr>
          <p:txBody>
            <a:bodyPr wrap="square" rtlCol="0">
              <a:spAutoFit/>
            </a:bodyPr>
            <a:lstStyle/>
            <a:p>
              <a:r>
                <a:rPr lang="fr-FR" sz="2400" b="1"/>
                <a:t>Laboratoire</a:t>
              </a:r>
            </a:p>
          </p:txBody>
        </p:sp>
        <p:pic>
          <p:nvPicPr>
            <p:cNvPr id="17" name="Picture 16">
              <a:extLst>
                <a:ext uri="{FF2B5EF4-FFF2-40B4-BE49-F238E27FC236}">
                  <a16:creationId xmlns:a16="http://schemas.microsoft.com/office/drawing/2014/main" id="{6FDC9193-8F1F-4E89-8295-B92485256FE7}"/>
                </a:ext>
              </a:extLst>
            </p:cNvPr>
            <p:cNvPicPr>
              <a:picLocks noChangeAspect="1"/>
            </p:cNvPicPr>
            <p:nvPr/>
          </p:nvPicPr>
          <p:blipFill>
            <a:blip r:embed="rId2"/>
            <a:stretch>
              <a:fillRect/>
            </a:stretch>
          </p:blipFill>
          <p:spPr>
            <a:xfrm>
              <a:off x="133591" y="2612368"/>
              <a:ext cx="8318090" cy="3519873"/>
            </a:xfrm>
            <a:prstGeom prst="rect">
              <a:avLst/>
            </a:prstGeom>
          </p:spPr>
        </p:pic>
      </p:grpSp>
      <p:sp>
        <p:nvSpPr>
          <p:cNvPr id="19" name="TextBox 18">
            <a:extLst>
              <a:ext uri="{FF2B5EF4-FFF2-40B4-BE49-F238E27FC236}">
                <a16:creationId xmlns:a16="http://schemas.microsoft.com/office/drawing/2014/main" id="{55C8BAE2-BC44-4868-AEFE-05C3CD9F1319}"/>
              </a:ext>
            </a:extLst>
          </p:cNvPr>
          <p:cNvSpPr txBox="1"/>
          <p:nvPr/>
        </p:nvSpPr>
        <p:spPr>
          <a:xfrm flipH="1">
            <a:off x="5984953" y="1600200"/>
            <a:ext cx="4073447" cy="461665"/>
          </a:xfrm>
          <a:prstGeom prst="rect">
            <a:avLst/>
          </a:prstGeom>
          <a:noFill/>
        </p:spPr>
        <p:txBody>
          <a:bodyPr wrap="square" rtlCol="0">
            <a:spAutoFit/>
          </a:bodyPr>
          <a:lstStyle/>
          <a:p>
            <a:r>
              <a:rPr lang="fr-FR" sz="2400" b="1"/>
              <a:t>Tecta-B16</a:t>
            </a:r>
          </a:p>
        </p:txBody>
      </p:sp>
      <p:sp>
        <p:nvSpPr>
          <p:cNvPr id="25" name="Title 23">
            <a:extLst>
              <a:ext uri="{FF2B5EF4-FFF2-40B4-BE49-F238E27FC236}">
                <a16:creationId xmlns:a16="http://schemas.microsoft.com/office/drawing/2014/main" id="{90AE1736-4826-4A8E-AD49-D9DFE8AFC03A}"/>
              </a:ext>
            </a:extLst>
          </p:cNvPr>
          <p:cNvSpPr>
            <a:spLocks noGrp="1"/>
          </p:cNvSpPr>
          <p:nvPr>
            <p:ph type="title"/>
          </p:nvPr>
        </p:nvSpPr>
        <p:spPr>
          <a:xfrm>
            <a:off x="304800" y="533400"/>
            <a:ext cx="4114800" cy="609600"/>
          </a:xfrm>
        </p:spPr>
        <p:txBody>
          <a:bodyPr/>
          <a:lstStyle/>
          <a:p>
            <a:pPr algn="l"/>
            <a:r>
              <a:rPr lang="fr-FR" sz="2400" b="0"/>
              <a:t>Échantillonnage et test – Limites et opportunités</a:t>
            </a:r>
          </a:p>
        </p:txBody>
      </p:sp>
      <p:sp>
        <p:nvSpPr>
          <p:cNvPr id="2" name="Slide Number Placeholder 1">
            <a:extLst>
              <a:ext uri="{FF2B5EF4-FFF2-40B4-BE49-F238E27FC236}">
                <a16:creationId xmlns:a16="http://schemas.microsoft.com/office/drawing/2014/main" id="{1885B783-2E51-4806-BB02-789266866C18}"/>
              </a:ext>
            </a:extLst>
          </p:cNvPr>
          <p:cNvSpPr>
            <a:spLocks noGrp="1"/>
          </p:cNvSpPr>
          <p:nvPr>
            <p:ph type="sldNum" sz="quarter" idx="12"/>
          </p:nvPr>
        </p:nvSpPr>
        <p:spPr/>
        <p:txBody>
          <a:bodyPr/>
          <a:lstStyle/>
          <a:p>
            <a:fld id="{7BB70465-92B7-48B1-996F-090AB0317929}" type="slidenum">
              <a:rPr lang="en-US" smtClean="0"/>
              <a:t>16</a:t>
            </a:fld>
            <a:endParaRPr lang="en-US"/>
          </a:p>
        </p:txBody>
      </p:sp>
      <p:sp>
        <p:nvSpPr>
          <p:cNvPr id="8" name="TextBox 7">
            <a:extLst>
              <a:ext uri="{FF2B5EF4-FFF2-40B4-BE49-F238E27FC236}">
                <a16:creationId xmlns:a16="http://schemas.microsoft.com/office/drawing/2014/main" id="{E66B96DB-1516-4570-9C15-FA867E85D312}"/>
              </a:ext>
            </a:extLst>
          </p:cNvPr>
          <p:cNvSpPr txBox="1"/>
          <p:nvPr/>
        </p:nvSpPr>
        <p:spPr>
          <a:xfrm>
            <a:off x="152400" y="5862935"/>
            <a:ext cx="7941100" cy="523220"/>
          </a:xfrm>
          <a:prstGeom prst="rect">
            <a:avLst/>
          </a:prstGeom>
          <a:noFill/>
        </p:spPr>
        <p:txBody>
          <a:bodyPr wrap="square" rtlCol="0">
            <a:spAutoFit/>
          </a:bodyPr>
          <a:lstStyle/>
          <a:p>
            <a:pPr algn="ctr"/>
            <a:r>
              <a:rPr lang="fr-FR" sz="2800" b="1" i="1" dirty="0">
                <a:solidFill>
                  <a:srgbClr val="FF0000"/>
                </a:solidFill>
              </a:rPr>
              <a:t>« TOUT LE MONDE, PARTOUT, À TOUT MOMENT... »</a:t>
            </a:r>
          </a:p>
        </p:txBody>
      </p:sp>
      <p:sp>
        <p:nvSpPr>
          <p:cNvPr id="9" name="ZoneTexte 8">
            <a:extLst>
              <a:ext uri="{FF2B5EF4-FFF2-40B4-BE49-F238E27FC236}">
                <a16:creationId xmlns:a16="http://schemas.microsoft.com/office/drawing/2014/main" id="{29F7C520-4272-4F2D-AFFC-E6CE3769DD77}"/>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319101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4465104" y="2871423"/>
            <a:ext cx="4678896" cy="3299365"/>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0"/>
            <a:r>
              <a:rPr lang="fr-FR" sz="2000">
                <a:solidFill>
                  <a:schemeClr val="tx1"/>
                </a:solidFill>
              </a:rPr>
              <a:t>Représentation plus exacte de la qualité de l’eau</a:t>
            </a:r>
          </a:p>
          <a:p>
            <a:pPr lvl="0"/>
            <a:r>
              <a:rPr lang="fr-FR" sz="2000">
                <a:solidFill>
                  <a:schemeClr val="tx1"/>
                </a:solidFill>
              </a:rPr>
              <a:t>Amélioration de la santé et de la sécurité publiques</a:t>
            </a:r>
          </a:p>
          <a:p>
            <a:pPr lvl="0"/>
            <a:r>
              <a:rPr lang="fr-FR" sz="2000">
                <a:solidFill>
                  <a:schemeClr val="tx1"/>
                </a:solidFill>
              </a:rPr>
              <a:t>Réduction de l’impact de la contamination</a:t>
            </a:r>
          </a:p>
          <a:p>
            <a:pPr lvl="0"/>
            <a:r>
              <a:rPr lang="fr-FR" sz="2000">
                <a:solidFill>
                  <a:schemeClr val="tx1"/>
                </a:solidFill>
              </a:rPr>
              <a:t>Réduction des risques et responsabilités</a:t>
            </a:r>
          </a:p>
          <a:p>
            <a:pPr lvl="0"/>
            <a:r>
              <a:rPr lang="fr-FR" sz="2000">
                <a:solidFill>
                  <a:schemeClr val="tx1"/>
                </a:solidFill>
              </a:rPr>
              <a:t>Meilleures relations publiques</a:t>
            </a:r>
          </a:p>
          <a:p>
            <a:pPr lvl="0"/>
            <a:r>
              <a:rPr lang="fr-FR" sz="2000">
                <a:solidFill>
                  <a:schemeClr val="tx1"/>
                </a:solidFill>
              </a:rPr>
              <a:t>Protection de l’image de marque</a:t>
            </a:r>
          </a:p>
          <a:p>
            <a:pPr lvl="0"/>
            <a:r>
              <a:rPr lang="fr-FR" sz="2000">
                <a:solidFill>
                  <a:schemeClr val="tx1"/>
                </a:solidFill>
              </a:rPr>
              <a:t>Technologie de </a:t>
            </a:r>
            <a:r>
              <a:rPr lang="fr-FR" sz="2000" i="1" u="sng">
                <a:solidFill>
                  <a:schemeClr val="tx1"/>
                </a:solidFill>
              </a:rPr>
              <a:t>PRÉVENTION</a:t>
            </a:r>
          </a:p>
          <a:p>
            <a:pPr lvl="0"/>
            <a:r>
              <a:rPr lang="fr-FR" sz="2000" i="1" u="sng">
                <a:solidFill>
                  <a:schemeClr val="tx1"/>
                </a:solidFill>
              </a:rPr>
              <a:t>ASSURANCE</a:t>
            </a:r>
            <a:r>
              <a:rPr lang="fr-FR" sz="2000" i="1">
                <a:solidFill>
                  <a:schemeClr val="tx1"/>
                </a:solidFill>
              </a:rPr>
              <a:t> pour vos activités</a:t>
            </a:r>
          </a:p>
          <a:p>
            <a:pPr lvl="0"/>
            <a:endParaRPr lang="en-US" sz="2000" dirty="0">
              <a:solidFill>
                <a:schemeClr val="tx1"/>
              </a:solidFill>
            </a:endParaRPr>
          </a:p>
        </p:txBody>
      </p:sp>
      <p:sp>
        <p:nvSpPr>
          <p:cNvPr id="17" name="TextBox 16"/>
          <p:cNvSpPr txBox="1"/>
          <p:nvPr/>
        </p:nvSpPr>
        <p:spPr>
          <a:xfrm>
            <a:off x="4451447" y="2133600"/>
            <a:ext cx="4148914" cy="461665"/>
          </a:xfrm>
          <a:prstGeom prst="rect">
            <a:avLst/>
          </a:prstGeom>
          <a:noFill/>
        </p:spPr>
        <p:txBody>
          <a:bodyPr wrap="square" rtlCol="0">
            <a:spAutoFit/>
          </a:bodyPr>
          <a:lstStyle/>
          <a:p>
            <a:pPr marL="271463" lvl="1" indent="-271463">
              <a:buClr>
                <a:schemeClr val="tx2"/>
              </a:buClr>
              <a:buSzPct val="60000"/>
              <a:buBlip>
                <a:blip r:embed="rId2"/>
              </a:buBlip>
            </a:pPr>
            <a:r>
              <a:rPr lang="fr-FR" sz="2400"/>
              <a:t>Économies non tangibles…</a:t>
            </a:r>
          </a:p>
        </p:txBody>
      </p:sp>
      <p:sp>
        <p:nvSpPr>
          <p:cNvPr id="14" name="TextBox 13"/>
          <p:cNvSpPr txBox="1"/>
          <p:nvPr/>
        </p:nvSpPr>
        <p:spPr>
          <a:xfrm>
            <a:off x="0" y="2133600"/>
            <a:ext cx="4148914" cy="461665"/>
          </a:xfrm>
          <a:prstGeom prst="rect">
            <a:avLst/>
          </a:prstGeom>
          <a:noFill/>
        </p:spPr>
        <p:txBody>
          <a:bodyPr wrap="square" rtlCol="0">
            <a:spAutoFit/>
          </a:bodyPr>
          <a:lstStyle/>
          <a:p>
            <a:pPr marL="271463" lvl="1" indent="-271463">
              <a:buClr>
                <a:schemeClr val="tx2"/>
              </a:buClr>
              <a:buSzPct val="60000"/>
              <a:buBlip>
                <a:blip r:embed="rId2"/>
              </a:buBlip>
            </a:pPr>
            <a:r>
              <a:rPr lang="fr-FR" sz="2400"/>
              <a:t>Économies tangibles…</a:t>
            </a:r>
          </a:p>
        </p:txBody>
      </p:sp>
      <p:sp>
        <p:nvSpPr>
          <p:cNvPr id="19" name="Title 5"/>
          <p:cNvSpPr>
            <a:spLocks noGrp="1"/>
          </p:cNvSpPr>
          <p:nvPr>
            <p:ph type="title"/>
          </p:nvPr>
        </p:nvSpPr>
        <p:spPr>
          <a:xfrm>
            <a:off x="457200" y="533400"/>
            <a:ext cx="4114800" cy="609600"/>
          </a:xfrm>
        </p:spPr>
        <p:txBody>
          <a:bodyPr/>
          <a:lstStyle/>
          <a:p>
            <a:pPr algn="l"/>
            <a:r>
              <a:rPr lang="fr-FR" sz="3600">
                <a:solidFill>
                  <a:srgbClr val="FF0000"/>
                </a:solidFill>
              </a:rPr>
              <a:t>Économies</a:t>
            </a:r>
          </a:p>
        </p:txBody>
      </p:sp>
      <p:sp>
        <p:nvSpPr>
          <p:cNvPr id="20" name="Rectangle 3"/>
          <p:cNvSpPr txBox="1">
            <a:spLocks noChangeArrowheads="1"/>
          </p:cNvSpPr>
          <p:nvPr/>
        </p:nvSpPr>
        <p:spPr bwMode="auto">
          <a:xfrm>
            <a:off x="13657" y="2907804"/>
            <a:ext cx="4482143" cy="3520964"/>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0"/>
            <a:r>
              <a:rPr lang="fr-FR" sz="2000">
                <a:solidFill>
                  <a:schemeClr val="tx1"/>
                </a:solidFill>
              </a:rPr>
              <a:t>Transport des échantillons</a:t>
            </a:r>
          </a:p>
          <a:p>
            <a:pPr lvl="0"/>
            <a:r>
              <a:rPr lang="fr-FR" sz="2000">
                <a:solidFill>
                  <a:schemeClr val="tx1"/>
                </a:solidFill>
              </a:rPr>
              <a:t>Consommables de laboratoire supplémentaires</a:t>
            </a:r>
          </a:p>
          <a:p>
            <a:pPr lvl="0"/>
            <a:r>
              <a:rPr lang="fr-FR" sz="2000">
                <a:solidFill>
                  <a:schemeClr val="tx1"/>
                </a:solidFill>
              </a:rPr>
              <a:t>Main-d’œuvre (réduction ou réaffectation)</a:t>
            </a:r>
          </a:p>
          <a:p>
            <a:pPr lvl="0"/>
            <a:r>
              <a:rPr lang="fr-FR" sz="2000">
                <a:solidFill>
                  <a:schemeClr val="tx1"/>
                </a:solidFill>
              </a:rPr>
              <a:t>Réduction des coûts de formation</a:t>
            </a:r>
          </a:p>
          <a:p>
            <a:pPr lvl="0"/>
            <a:r>
              <a:rPr lang="fr-FR" sz="2000">
                <a:solidFill>
                  <a:schemeClr val="tx1"/>
                </a:solidFill>
              </a:rPr>
              <a:t>Réduction des heures supplémentaires</a:t>
            </a:r>
          </a:p>
          <a:p>
            <a:pPr lvl="0"/>
            <a:r>
              <a:rPr lang="fr-FR" sz="2000">
                <a:solidFill>
                  <a:schemeClr val="tx1"/>
                </a:solidFill>
              </a:rPr>
              <a:t>Réduction des coûts du processus de traitement</a:t>
            </a:r>
          </a:p>
          <a:p>
            <a:pPr lvl="1"/>
            <a:r>
              <a:rPr lang="fr-FR" sz="1600">
                <a:solidFill>
                  <a:schemeClr val="tx1"/>
                </a:solidFill>
              </a:rPr>
              <a:t>Utilisation du chlore</a:t>
            </a:r>
          </a:p>
          <a:p>
            <a:pPr lvl="1"/>
            <a:r>
              <a:rPr lang="fr-FR" sz="1600">
                <a:solidFill>
                  <a:schemeClr val="tx1"/>
                </a:solidFill>
              </a:rPr>
              <a:t>Traitement UV</a:t>
            </a:r>
          </a:p>
          <a:p>
            <a:pPr lvl="0"/>
            <a:r>
              <a:rPr lang="fr-FR" sz="2000">
                <a:solidFill>
                  <a:schemeClr val="tx1"/>
                </a:solidFill>
              </a:rPr>
              <a:t>Productivité et efficacité accrues</a:t>
            </a:r>
          </a:p>
          <a:p>
            <a:pPr lvl="0"/>
            <a:endParaRPr lang="en-US" sz="2000" dirty="0">
              <a:solidFill>
                <a:schemeClr val="tx1"/>
              </a:solidFill>
            </a:endParaRPr>
          </a:p>
        </p:txBody>
      </p:sp>
      <p:sp>
        <p:nvSpPr>
          <p:cNvPr id="7" name="ZoneTexte 6">
            <a:extLst>
              <a:ext uri="{FF2B5EF4-FFF2-40B4-BE49-F238E27FC236}">
                <a16:creationId xmlns:a16="http://schemas.microsoft.com/office/drawing/2014/main" id="{6343344F-A126-4813-835B-B8E268380CD1}"/>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337936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4"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B6068-7A92-451F-9CFA-ED9BDDA0963C}"/>
              </a:ext>
            </a:extLst>
          </p:cNvPr>
          <p:cNvPicPr>
            <a:picLocks noChangeAspect="1"/>
          </p:cNvPicPr>
          <p:nvPr/>
        </p:nvPicPr>
        <p:blipFill>
          <a:blip r:embed="rId2"/>
          <a:stretch>
            <a:fillRect/>
          </a:stretch>
        </p:blipFill>
        <p:spPr>
          <a:xfrm>
            <a:off x="1681162" y="1704975"/>
            <a:ext cx="5781675" cy="4543425"/>
          </a:xfrm>
          <a:prstGeom prst="rect">
            <a:avLst/>
          </a:prstGeom>
        </p:spPr>
      </p:pic>
      <p:sp>
        <p:nvSpPr>
          <p:cNvPr id="6" name="Title 23">
            <a:extLst>
              <a:ext uri="{FF2B5EF4-FFF2-40B4-BE49-F238E27FC236}">
                <a16:creationId xmlns:a16="http://schemas.microsoft.com/office/drawing/2014/main" id="{F95F8E32-7712-4DBD-9ED4-EDD64E21C9D9}"/>
              </a:ext>
            </a:extLst>
          </p:cNvPr>
          <p:cNvSpPr>
            <a:spLocks noGrp="1"/>
          </p:cNvSpPr>
          <p:nvPr>
            <p:ph type="title"/>
          </p:nvPr>
        </p:nvSpPr>
        <p:spPr>
          <a:xfrm>
            <a:off x="457200" y="609600"/>
            <a:ext cx="3733800" cy="609600"/>
          </a:xfrm>
        </p:spPr>
        <p:txBody>
          <a:bodyPr/>
          <a:lstStyle/>
          <a:p>
            <a:pPr algn="l"/>
            <a:r>
              <a:rPr lang="fr-FR" sz="2400" b="0"/>
              <a:t>Applications</a:t>
            </a:r>
          </a:p>
        </p:txBody>
      </p:sp>
      <p:sp>
        <p:nvSpPr>
          <p:cNvPr id="7" name="Slide Number Placeholder 6">
            <a:extLst>
              <a:ext uri="{FF2B5EF4-FFF2-40B4-BE49-F238E27FC236}">
                <a16:creationId xmlns:a16="http://schemas.microsoft.com/office/drawing/2014/main" id="{157855C6-8F84-424F-A213-E0848CCCAAE8}"/>
              </a:ext>
            </a:extLst>
          </p:cNvPr>
          <p:cNvSpPr>
            <a:spLocks noGrp="1"/>
          </p:cNvSpPr>
          <p:nvPr>
            <p:ph type="sldNum" sz="quarter" idx="12"/>
          </p:nvPr>
        </p:nvSpPr>
        <p:spPr/>
        <p:txBody>
          <a:bodyPr/>
          <a:lstStyle/>
          <a:p>
            <a:fld id="{7BB70465-92B7-48B1-996F-090AB0317929}" type="slidenum">
              <a:rPr lang="en-US" smtClean="0"/>
              <a:t>18</a:t>
            </a:fld>
            <a:endParaRPr lang="en-US"/>
          </a:p>
        </p:txBody>
      </p:sp>
      <p:sp>
        <p:nvSpPr>
          <p:cNvPr id="5" name="ZoneTexte 4">
            <a:extLst>
              <a:ext uri="{FF2B5EF4-FFF2-40B4-BE49-F238E27FC236}">
                <a16:creationId xmlns:a16="http://schemas.microsoft.com/office/drawing/2014/main" id="{0FEDD89A-42D3-4B64-BB13-42838924BEE5}"/>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2" name="ZoneTexte 1">
            <a:extLst>
              <a:ext uri="{FF2B5EF4-FFF2-40B4-BE49-F238E27FC236}">
                <a16:creationId xmlns:a16="http://schemas.microsoft.com/office/drawing/2014/main" id="{1DA08106-CA00-4B8A-B326-6D5D823387A1}"/>
              </a:ext>
            </a:extLst>
          </p:cNvPr>
          <p:cNvSpPr txBox="1"/>
          <p:nvPr/>
        </p:nvSpPr>
        <p:spPr>
          <a:xfrm>
            <a:off x="1765300" y="1704975"/>
            <a:ext cx="5613400" cy="892552"/>
          </a:xfrm>
          <a:prstGeom prst="rect">
            <a:avLst/>
          </a:prstGeom>
          <a:solidFill>
            <a:srgbClr val="F8F7F6"/>
          </a:solidFill>
        </p:spPr>
        <p:txBody>
          <a:bodyPr wrap="square" rtlCol="0">
            <a:spAutoFit/>
          </a:bodyPr>
          <a:lstStyle/>
          <a:p>
            <a:pPr algn="ctr"/>
            <a:r>
              <a:rPr lang="fr-FR" sz="2800" b="1" dirty="0">
                <a:solidFill>
                  <a:srgbClr val="E5152C"/>
                </a:solidFill>
                <a:latin typeface="Arial Black" panose="020B0A04020102020204" pitchFamily="34" charset="0"/>
              </a:rPr>
              <a:t>VOUS ÊTES CONCERNÉ ?</a:t>
            </a:r>
          </a:p>
          <a:p>
            <a:pPr algn="ctr"/>
            <a:endParaRPr lang="fr-FR" sz="2400" b="1" dirty="0">
              <a:solidFill>
                <a:srgbClr val="E5152C"/>
              </a:solidFill>
              <a:latin typeface="Arial Black" panose="020B0A04020102020204" pitchFamily="34" charset="0"/>
            </a:endParaRPr>
          </a:p>
        </p:txBody>
      </p:sp>
      <p:sp>
        <p:nvSpPr>
          <p:cNvPr id="3" name="ZoneTexte 2">
            <a:extLst>
              <a:ext uri="{FF2B5EF4-FFF2-40B4-BE49-F238E27FC236}">
                <a16:creationId xmlns:a16="http://schemas.microsoft.com/office/drawing/2014/main" id="{E3F2C93B-14B7-4C96-B21C-95694F986CD5}"/>
              </a:ext>
            </a:extLst>
          </p:cNvPr>
          <p:cNvSpPr txBox="1"/>
          <p:nvPr/>
        </p:nvSpPr>
        <p:spPr>
          <a:xfrm>
            <a:off x="1828800" y="3136612"/>
            <a:ext cx="1676400" cy="584775"/>
          </a:xfrm>
          <a:prstGeom prst="rect">
            <a:avLst/>
          </a:prstGeom>
          <a:solidFill>
            <a:srgbClr val="41908C"/>
          </a:solidFill>
        </p:spPr>
        <p:txBody>
          <a:bodyPr wrap="square" rtlCol="0">
            <a:spAutoFit/>
          </a:bodyPr>
          <a:lstStyle/>
          <a:p>
            <a:pPr algn="ctr"/>
            <a:r>
              <a:rPr lang="fr-FR" sz="1600">
                <a:solidFill>
                  <a:schemeClr val="bg1"/>
                </a:solidFill>
                <a:latin typeface="Berlin Sans FB" panose="020E0602020502020306" pitchFamily="34" charset="0"/>
              </a:rPr>
              <a:t>Débordement d’égout ?</a:t>
            </a:r>
          </a:p>
        </p:txBody>
      </p:sp>
      <p:sp>
        <p:nvSpPr>
          <p:cNvPr id="8" name="ZoneTexte 7">
            <a:extLst>
              <a:ext uri="{FF2B5EF4-FFF2-40B4-BE49-F238E27FC236}">
                <a16:creationId xmlns:a16="http://schemas.microsoft.com/office/drawing/2014/main" id="{22B5059A-D769-4E62-A058-7CEA7E146BDD}"/>
              </a:ext>
            </a:extLst>
          </p:cNvPr>
          <p:cNvSpPr txBox="1"/>
          <p:nvPr/>
        </p:nvSpPr>
        <p:spPr>
          <a:xfrm>
            <a:off x="3733799" y="3160723"/>
            <a:ext cx="1676400" cy="584775"/>
          </a:xfrm>
          <a:prstGeom prst="rect">
            <a:avLst/>
          </a:prstGeom>
          <a:solidFill>
            <a:srgbClr val="EBA12A"/>
          </a:solidFill>
        </p:spPr>
        <p:txBody>
          <a:bodyPr wrap="square" rtlCol="0">
            <a:spAutoFit/>
          </a:bodyPr>
          <a:lstStyle/>
          <a:p>
            <a:pPr algn="ctr"/>
            <a:r>
              <a:rPr lang="fr-FR" sz="1600">
                <a:solidFill>
                  <a:schemeClr val="bg1"/>
                </a:solidFill>
                <a:latin typeface="Berlin Sans FB" panose="020E0602020502020306" pitchFamily="34" charset="0"/>
              </a:rPr>
              <a:t>Sources d’eau non testées ? </a:t>
            </a:r>
          </a:p>
        </p:txBody>
      </p:sp>
      <p:sp>
        <p:nvSpPr>
          <p:cNvPr id="9" name="ZoneTexte 8">
            <a:extLst>
              <a:ext uri="{FF2B5EF4-FFF2-40B4-BE49-F238E27FC236}">
                <a16:creationId xmlns:a16="http://schemas.microsoft.com/office/drawing/2014/main" id="{1B68B4CD-8896-41C5-8644-A6911C6E5658}"/>
              </a:ext>
            </a:extLst>
          </p:cNvPr>
          <p:cNvSpPr txBox="1"/>
          <p:nvPr/>
        </p:nvSpPr>
        <p:spPr>
          <a:xfrm>
            <a:off x="5598318" y="3160723"/>
            <a:ext cx="1676400" cy="584775"/>
          </a:xfrm>
          <a:prstGeom prst="rect">
            <a:avLst/>
          </a:prstGeom>
          <a:solidFill>
            <a:srgbClr val="922B6B"/>
          </a:solidFill>
        </p:spPr>
        <p:txBody>
          <a:bodyPr wrap="square" rtlCol="0">
            <a:spAutoFit/>
          </a:bodyPr>
          <a:lstStyle/>
          <a:p>
            <a:pPr algn="ctr"/>
            <a:r>
              <a:rPr lang="fr-FR" sz="1600">
                <a:solidFill>
                  <a:schemeClr val="bg1"/>
                </a:solidFill>
                <a:latin typeface="Berlin Sans FB" panose="020E0602020502020306" pitchFamily="34" charset="0"/>
              </a:rPr>
              <a:t>Plages </a:t>
            </a:r>
            <a:br>
              <a:rPr lang="fr-FR" sz="1600">
                <a:solidFill>
                  <a:schemeClr val="bg1"/>
                </a:solidFill>
                <a:latin typeface="Berlin Sans FB" panose="020E0602020502020306" pitchFamily="34" charset="0"/>
              </a:rPr>
            </a:br>
            <a:r>
              <a:rPr lang="fr-FR" sz="1600">
                <a:solidFill>
                  <a:schemeClr val="bg1"/>
                </a:solidFill>
                <a:latin typeface="Berlin Sans FB" panose="020E0602020502020306" pitchFamily="34" charset="0"/>
              </a:rPr>
              <a:t>publiques?</a:t>
            </a:r>
          </a:p>
        </p:txBody>
      </p:sp>
      <p:sp>
        <p:nvSpPr>
          <p:cNvPr id="10" name="ZoneTexte 9">
            <a:extLst>
              <a:ext uri="{FF2B5EF4-FFF2-40B4-BE49-F238E27FC236}">
                <a16:creationId xmlns:a16="http://schemas.microsoft.com/office/drawing/2014/main" id="{FA9AB7D8-B9F7-40BE-B862-8C25ADCE372C}"/>
              </a:ext>
            </a:extLst>
          </p:cNvPr>
          <p:cNvSpPr txBox="1"/>
          <p:nvPr/>
        </p:nvSpPr>
        <p:spPr>
          <a:xfrm>
            <a:off x="1828800" y="4419600"/>
            <a:ext cx="1752600" cy="707886"/>
          </a:xfrm>
          <a:prstGeom prst="rect">
            <a:avLst/>
          </a:prstGeom>
          <a:solidFill>
            <a:srgbClr val="8CBD3A"/>
          </a:solidFill>
        </p:spPr>
        <p:txBody>
          <a:bodyPr wrap="square" rtlCol="0">
            <a:spAutoFit/>
          </a:bodyPr>
          <a:lstStyle/>
          <a:p>
            <a:pPr algn="ctr"/>
            <a:r>
              <a:rPr lang="fr-FR" sz="1400">
                <a:solidFill>
                  <a:schemeClr val="bg1"/>
                </a:solidFill>
                <a:latin typeface="Berlin Sans FB" panose="020E0602020502020306" pitchFamily="34" charset="0"/>
              </a:rPr>
              <a:t>Nécessité de tester l’eau sur des sites distants ?</a:t>
            </a:r>
          </a:p>
          <a:p>
            <a:pPr algn="ctr"/>
            <a:endParaRPr lang="fr-FR" sz="1200" dirty="0">
              <a:solidFill>
                <a:schemeClr val="bg1"/>
              </a:solidFill>
              <a:latin typeface="Berlin Sans FB" panose="020E0602020502020306" pitchFamily="34" charset="0"/>
            </a:endParaRPr>
          </a:p>
        </p:txBody>
      </p:sp>
      <p:sp>
        <p:nvSpPr>
          <p:cNvPr id="11" name="ZoneTexte 10">
            <a:extLst>
              <a:ext uri="{FF2B5EF4-FFF2-40B4-BE49-F238E27FC236}">
                <a16:creationId xmlns:a16="http://schemas.microsoft.com/office/drawing/2014/main" id="{82CE1E23-520F-48CF-B03D-BA378CAF467D}"/>
              </a:ext>
            </a:extLst>
          </p:cNvPr>
          <p:cNvSpPr txBox="1"/>
          <p:nvPr/>
        </p:nvSpPr>
        <p:spPr>
          <a:xfrm>
            <a:off x="3695699" y="4419600"/>
            <a:ext cx="1752600" cy="707886"/>
          </a:xfrm>
          <a:prstGeom prst="rect">
            <a:avLst/>
          </a:prstGeom>
          <a:solidFill>
            <a:srgbClr val="0092C8"/>
          </a:solidFill>
        </p:spPr>
        <p:txBody>
          <a:bodyPr wrap="square" rtlCol="0">
            <a:spAutoFit/>
          </a:bodyPr>
          <a:lstStyle/>
          <a:p>
            <a:pPr algn="ctr"/>
            <a:r>
              <a:rPr lang="fr-FR" sz="1400">
                <a:solidFill>
                  <a:schemeClr val="bg1"/>
                </a:solidFill>
                <a:latin typeface="Berlin Sans FB" panose="020E0602020502020306" pitchFamily="34" charset="0"/>
              </a:rPr>
              <a:t>Consommateurs inquiets de la qualité de l’eau ?</a:t>
            </a:r>
          </a:p>
          <a:p>
            <a:pPr algn="ctr"/>
            <a:r>
              <a:rPr lang="fr-FR" sz="1050">
                <a:solidFill>
                  <a:schemeClr val="bg1"/>
                </a:solidFill>
                <a:latin typeface="Berlin Sans FB" panose="020E0602020502020306" pitchFamily="34" charset="0"/>
              </a:rPr>
              <a:t> </a:t>
            </a:r>
          </a:p>
        </p:txBody>
      </p:sp>
      <p:sp>
        <p:nvSpPr>
          <p:cNvPr id="12" name="ZoneTexte 11">
            <a:extLst>
              <a:ext uri="{FF2B5EF4-FFF2-40B4-BE49-F238E27FC236}">
                <a16:creationId xmlns:a16="http://schemas.microsoft.com/office/drawing/2014/main" id="{BA4FB499-4989-4603-B4C8-876401BDE1BC}"/>
              </a:ext>
            </a:extLst>
          </p:cNvPr>
          <p:cNvSpPr txBox="1"/>
          <p:nvPr/>
        </p:nvSpPr>
        <p:spPr>
          <a:xfrm>
            <a:off x="5543636" y="4481155"/>
            <a:ext cx="1752600" cy="584775"/>
          </a:xfrm>
          <a:prstGeom prst="rect">
            <a:avLst/>
          </a:prstGeom>
          <a:solidFill>
            <a:srgbClr val="AD8D5F"/>
          </a:solidFill>
        </p:spPr>
        <p:txBody>
          <a:bodyPr wrap="square" rtlCol="0">
            <a:spAutoFit/>
          </a:bodyPr>
          <a:lstStyle/>
          <a:p>
            <a:pPr algn="ctr"/>
            <a:r>
              <a:rPr lang="fr-FR" sz="1600">
                <a:solidFill>
                  <a:schemeClr val="bg1"/>
                </a:solidFill>
                <a:latin typeface="Berlin Sans FB" panose="020E0602020502020306" pitchFamily="34" charset="0"/>
              </a:rPr>
              <a:t>Problèmes d’eaux usées ?</a:t>
            </a:r>
          </a:p>
        </p:txBody>
      </p:sp>
      <p:sp>
        <p:nvSpPr>
          <p:cNvPr id="13" name="ZoneTexte 12">
            <a:extLst>
              <a:ext uri="{FF2B5EF4-FFF2-40B4-BE49-F238E27FC236}">
                <a16:creationId xmlns:a16="http://schemas.microsoft.com/office/drawing/2014/main" id="{A7CBD988-BBFA-43B5-B15E-EFCA20D53F04}"/>
              </a:ext>
            </a:extLst>
          </p:cNvPr>
          <p:cNvSpPr txBox="1"/>
          <p:nvPr/>
        </p:nvSpPr>
        <p:spPr>
          <a:xfrm>
            <a:off x="1712118" y="5324533"/>
            <a:ext cx="5562600" cy="954107"/>
          </a:xfrm>
          <a:prstGeom prst="rect">
            <a:avLst/>
          </a:prstGeom>
          <a:solidFill>
            <a:schemeClr val="bg1"/>
          </a:solidFill>
        </p:spPr>
        <p:txBody>
          <a:bodyPr wrap="square" rtlCol="0">
            <a:spAutoFit/>
          </a:bodyPr>
          <a:lstStyle/>
          <a:p>
            <a:pPr algn="ctr"/>
            <a:r>
              <a:rPr lang="fr-FR" sz="2800">
                <a:solidFill>
                  <a:srgbClr val="FF0000"/>
                </a:solidFill>
              </a:rPr>
              <a:t>La technologie de test de l’eau </a:t>
            </a:r>
            <a:r>
              <a:rPr lang="fr-FR" sz="2800" b="1">
                <a:solidFill>
                  <a:srgbClr val="FF0000"/>
                </a:solidFill>
              </a:rPr>
              <a:t>TECTA™ B16 </a:t>
            </a:r>
            <a:r>
              <a:rPr lang="fr-FR" sz="2800">
                <a:solidFill>
                  <a:srgbClr val="FF0000"/>
                </a:solidFill>
              </a:rPr>
              <a:t>peut vous aider</a:t>
            </a:r>
          </a:p>
        </p:txBody>
      </p:sp>
    </p:spTree>
    <p:extLst>
      <p:ext uri="{BB962C8B-B14F-4D97-AF65-F5344CB8AC3E}">
        <p14:creationId xmlns:p14="http://schemas.microsoft.com/office/powerpoint/2010/main" val="125113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3">
            <a:extLst>
              <a:ext uri="{FF2B5EF4-FFF2-40B4-BE49-F238E27FC236}">
                <a16:creationId xmlns:a16="http://schemas.microsoft.com/office/drawing/2014/main" id="{144F7F49-C553-4F0B-9C41-C05A70BB9781}"/>
              </a:ext>
            </a:extLst>
          </p:cNvPr>
          <p:cNvSpPr>
            <a:spLocks noGrp="1"/>
          </p:cNvSpPr>
          <p:nvPr>
            <p:ph type="title"/>
          </p:nvPr>
        </p:nvSpPr>
        <p:spPr>
          <a:xfrm>
            <a:off x="457200" y="609600"/>
            <a:ext cx="3733800" cy="609600"/>
          </a:xfrm>
        </p:spPr>
        <p:txBody>
          <a:bodyPr/>
          <a:lstStyle/>
          <a:p>
            <a:pPr algn="l"/>
            <a:r>
              <a:rPr lang="fr-FR" sz="2400" b="0"/>
              <a:t>Applications</a:t>
            </a:r>
          </a:p>
        </p:txBody>
      </p:sp>
      <p:sp>
        <p:nvSpPr>
          <p:cNvPr id="8" name="Slide Number Placeholder 7">
            <a:extLst>
              <a:ext uri="{FF2B5EF4-FFF2-40B4-BE49-F238E27FC236}">
                <a16:creationId xmlns:a16="http://schemas.microsoft.com/office/drawing/2014/main" id="{21CD973D-E910-4153-8497-B5F05060250D}"/>
              </a:ext>
            </a:extLst>
          </p:cNvPr>
          <p:cNvSpPr>
            <a:spLocks noGrp="1"/>
          </p:cNvSpPr>
          <p:nvPr>
            <p:ph type="sldNum" sz="quarter" idx="12"/>
          </p:nvPr>
        </p:nvSpPr>
        <p:spPr/>
        <p:txBody>
          <a:bodyPr/>
          <a:lstStyle/>
          <a:p>
            <a:fld id="{7BB70465-92B7-48B1-996F-090AB0317929}" type="slidenum">
              <a:rPr lang="en-US" smtClean="0"/>
              <a:t>19</a:t>
            </a:fld>
            <a:endParaRPr lang="en-US"/>
          </a:p>
        </p:txBody>
      </p:sp>
      <p:sp>
        <p:nvSpPr>
          <p:cNvPr id="6" name="ZoneTexte 5">
            <a:extLst>
              <a:ext uri="{FF2B5EF4-FFF2-40B4-BE49-F238E27FC236}">
                <a16:creationId xmlns:a16="http://schemas.microsoft.com/office/drawing/2014/main" id="{D11770A9-AD44-49D3-95B1-04BEF64B9B3A}"/>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graphicFrame>
        <p:nvGraphicFramePr>
          <p:cNvPr id="11" name="Tableau 10">
            <a:extLst>
              <a:ext uri="{FF2B5EF4-FFF2-40B4-BE49-F238E27FC236}">
                <a16:creationId xmlns:a16="http://schemas.microsoft.com/office/drawing/2014/main" id="{602DB189-C63D-4A75-B98E-DDD36787EF76}"/>
              </a:ext>
            </a:extLst>
          </p:cNvPr>
          <p:cNvGraphicFramePr>
            <a:graphicFrameLocks noGrp="1"/>
          </p:cNvGraphicFramePr>
          <p:nvPr>
            <p:extLst>
              <p:ext uri="{D42A27DB-BD31-4B8C-83A1-F6EECF244321}">
                <p14:modId xmlns:p14="http://schemas.microsoft.com/office/powerpoint/2010/main" val="619675422"/>
              </p:ext>
            </p:extLst>
          </p:nvPr>
        </p:nvGraphicFramePr>
        <p:xfrm>
          <a:off x="49170" y="1676400"/>
          <a:ext cx="4549860" cy="46634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62547419"/>
                    </a:ext>
                  </a:extLst>
                </a:gridCol>
                <a:gridCol w="1371600">
                  <a:extLst>
                    <a:ext uri="{9D8B030D-6E8A-4147-A177-3AD203B41FA5}">
                      <a16:colId xmlns:a16="http://schemas.microsoft.com/office/drawing/2014/main" val="849088947"/>
                    </a:ext>
                  </a:extLst>
                </a:gridCol>
                <a:gridCol w="1654260">
                  <a:extLst>
                    <a:ext uri="{9D8B030D-6E8A-4147-A177-3AD203B41FA5}">
                      <a16:colId xmlns:a16="http://schemas.microsoft.com/office/drawing/2014/main" val="3384816587"/>
                    </a:ext>
                  </a:extLst>
                </a:gridCol>
              </a:tblGrid>
              <a:tr h="370840">
                <a:tc>
                  <a:txBody>
                    <a:bodyPr/>
                    <a:lstStyle/>
                    <a:p>
                      <a:r>
                        <a:rPr lang="fr-FR" sz="750" b="0" dirty="0">
                          <a:solidFill>
                            <a:srgbClr val="0092C8"/>
                          </a:solidFill>
                          <a:latin typeface="+mn-lt"/>
                          <a:ea typeface="+mn-ea"/>
                          <a:cs typeface="+mn-cs"/>
                        </a:rPr>
                        <a:t>Le dispositif TECTA™ B16 s’utilise dans de nombreuses situations liées à </a:t>
                      </a:r>
                      <a:r>
                        <a:rPr lang="fr-FR" sz="750" b="1" dirty="0">
                          <a:solidFill>
                            <a:srgbClr val="0092C8"/>
                          </a:solidFill>
                          <a:latin typeface="+mn-lt"/>
                          <a:ea typeface="+mn-ea"/>
                          <a:cs typeface="+mn-cs"/>
                        </a:rPr>
                        <a:t>l’eau potable, </a:t>
                      </a:r>
                      <a:r>
                        <a:rPr lang="fr-FR" sz="750" b="0" dirty="0">
                          <a:solidFill>
                            <a:srgbClr val="0092C8"/>
                          </a:solidFill>
                          <a:latin typeface="+mn-lt"/>
                          <a:ea typeface="+mn-ea"/>
                          <a:cs typeface="+mn-cs"/>
                        </a:rPr>
                        <a:t>notamment :</a:t>
                      </a:r>
                    </a:p>
                    <a:p>
                      <a:endParaRPr lang="fr-FR" sz="750" b="0" kern="1200" dirty="0">
                        <a:solidFill>
                          <a:srgbClr val="0092C8"/>
                        </a:solidFill>
                        <a:effectLst/>
                        <a:latin typeface="+mn-lt"/>
                        <a:ea typeface="+mn-ea"/>
                        <a:cs typeface="+mn-cs"/>
                      </a:endParaRPr>
                    </a:p>
                    <a:p>
                      <a:r>
                        <a:rPr lang="fr-FR" sz="750" b="1" dirty="0">
                          <a:solidFill>
                            <a:schemeClr val="tx1"/>
                          </a:solidFill>
                          <a:latin typeface="+mn-lt"/>
                          <a:ea typeface="+mn-ea"/>
                          <a:cs typeface="+mn-cs"/>
                        </a:rPr>
                        <a:t>EAU BRUTE (EAU DE SOURCE)</a:t>
                      </a:r>
                    </a:p>
                    <a:p>
                      <a:r>
                        <a:rPr lang="fr-FR" sz="750" b="0" dirty="0">
                          <a:solidFill>
                            <a:schemeClr val="tx1"/>
                          </a:solidFill>
                          <a:latin typeface="+mn-lt"/>
                          <a:ea typeface="+mn-ea"/>
                          <a:cs typeface="+mn-cs"/>
                        </a:rPr>
                        <a:t>Un contrôle régulier de l’eau brute à l’aide de TECTA™ B16 fournit des informations importantes dès le début du processus de traitement, ce qui permet d’éviter les mauvaises surprises en termes de qualité de l’eau.</a:t>
                      </a:r>
                    </a:p>
                    <a:p>
                      <a:endParaRPr lang="fr-FR" sz="750" b="0" kern="1200" dirty="0">
                        <a:solidFill>
                          <a:schemeClr val="tx1"/>
                        </a:solidFill>
                        <a:effectLst/>
                        <a:latin typeface="+mn-lt"/>
                        <a:ea typeface="+mn-ea"/>
                        <a:cs typeface="+mn-cs"/>
                      </a:endParaRPr>
                    </a:p>
                    <a:p>
                      <a:r>
                        <a:rPr lang="fr-FR" sz="750" b="1" dirty="0">
                          <a:solidFill>
                            <a:schemeClr val="tx1"/>
                          </a:solidFill>
                          <a:latin typeface="+mn-lt"/>
                          <a:ea typeface="+mn-ea"/>
                          <a:cs typeface="+mn-cs"/>
                        </a:rPr>
                        <a:t>ÉTAPES PRÉ/POST-TRAITEMENT</a:t>
                      </a:r>
                    </a:p>
                    <a:p>
                      <a:r>
                        <a:rPr lang="fr-FR" sz="750" b="0" dirty="0">
                          <a:solidFill>
                            <a:schemeClr val="tx1"/>
                          </a:solidFill>
                          <a:latin typeface="+mn-lt"/>
                          <a:ea typeface="+mn-ea"/>
                          <a:cs typeface="+mn-cs"/>
                        </a:rPr>
                        <a:t>TECTA™ B16 raccourcit le délai d’obtention des résultats des tests, qui se compte désormais non plus en jours mais en heures, tout en facilitant la détection précoce des erreurs de traitement, ce qui permet d’améliorer l’efficacité du système et de prévenir les catastrophes liées à la qualité de l’eau.</a:t>
                      </a:r>
                    </a:p>
                    <a:p>
                      <a:endParaRPr lang="fr-FR" sz="750" b="1" kern="1200" dirty="0">
                        <a:solidFill>
                          <a:schemeClr val="tx1"/>
                        </a:solidFill>
                        <a:effectLst/>
                        <a:latin typeface="+mn-lt"/>
                        <a:ea typeface="+mn-ea"/>
                        <a:cs typeface="+mn-cs"/>
                      </a:endParaRPr>
                    </a:p>
                    <a:p>
                      <a:r>
                        <a:rPr lang="fr-FR" sz="750" b="1" dirty="0">
                          <a:solidFill>
                            <a:schemeClr val="tx1"/>
                          </a:solidFill>
                          <a:latin typeface="+mn-lt"/>
                          <a:ea typeface="+mn-ea"/>
                          <a:cs typeface="+mn-cs"/>
                        </a:rPr>
                        <a:t>EAU TRAITÉE</a:t>
                      </a:r>
                      <a:br>
                        <a:rPr lang="fr-FR" sz="750" b="1" dirty="0">
                          <a:solidFill>
                            <a:schemeClr val="tx1"/>
                          </a:solidFill>
                          <a:latin typeface="+mn-lt"/>
                          <a:ea typeface="+mn-ea"/>
                          <a:cs typeface="+mn-cs"/>
                        </a:rPr>
                      </a:br>
                      <a:r>
                        <a:rPr lang="fr-FR" sz="750" b="1" dirty="0">
                          <a:solidFill>
                            <a:schemeClr val="tx1"/>
                          </a:solidFill>
                          <a:latin typeface="+mn-lt"/>
                          <a:ea typeface="+mn-ea"/>
                          <a:cs typeface="+mn-cs"/>
                        </a:rPr>
                        <a:t>(POST-RÉSERVOIR D’EAU FILTRÉE)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750" b="0" dirty="0">
                          <a:solidFill>
                            <a:schemeClr val="tx1"/>
                          </a:solidFill>
                          <a:latin typeface="+mn-lt"/>
                          <a:ea typeface="+mn-ea"/>
                          <a:cs typeface="+mn-cs"/>
                        </a:rPr>
                        <a:t>TECTA™ B16 peut rapidement confirmer la qualité de l’eau avant qu’elle ne quitte l’usine de traitement et n’entre dans le réseau de distribution, ce qui permet d’identifier rapidement si la source du problème se trouve dans l’usine de traitement ou dans le réseau de distribution.</a:t>
                      </a:r>
                    </a:p>
                    <a:p>
                      <a:endParaRPr lang="fr-FR" sz="750" b="0" dirty="0">
                        <a:solidFill>
                          <a:schemeClr val="tx1"/>
                        </a:solidFill>
                      </a:endParaRPr>
                    </a:p>
                  </a:txBody>
                  <a:tcPr>
                    <a:solidFill>
                      <a:schemeClr val="bg1"/>
                    </a:solidFill>
                  </a:tcPr>
                </a:tc>
                <a:tc>
                  <a:txBody>
                    <a:bodyPr/>
                    <a:lstStyle/>
                    <a:p>
                      <a:r>
                        <a:rPr lang="fr-FR" sz="750" b="1" dirty="0">
                          <a:solidFill>
                            <a:schemeClr val="tx1"/>
                          </a:solidFill>
                          <a:latin typeface="+mn-lt"/>
                          <a:ea typeface="+mn-ea"/>
                          <a:cs typeface="+mn-cs"/>
                        </a:rPr>
                        <a:t>DISTRIBUTION AU CONSOMMATEUR</a:t>
                      </a:r>
                    </a:p>
                    <a:p>
                      <a:r>
                        <a:rPr lang="fr-FR" sz="750" b="0" dirty="0">
                          <a:solidFill>
                            <a:schemeClr val="tx1"/>
                          </a:solidFill>
                          <a:latin typeface="+mn-lt"/>
                          <a:ea typeface="+mn-ea"/>
                          <a:cs typeface="+mn-cs"/>
                        </a:rPr>
                        <a:t>Grâce à TECTA™ B16, il est désormais possible de confirmer rapidement la qualité de l’eau aux points de distribution à vos consommateurs.</a:t>
                      </a:r>
                    </a:p>
                    <a:p>
                      <a:endParaRPr lang="fr-FR" sz="750" b="0" kern="1200" dirty="0">
                        <a:solidFill>
                          <a:schemeClr val="tx1"/>
                        </a:solidFill>
                        <a:effectLst/>
                        <a:latin typeface="+mn-lt"/>
                        <a:ea typeface="+mn-ea"/>
                        <a:cs typeface="+mn-cs"/>
                      </a:endParaRPr>
                    </a:p>
                    <a:p>
                      <a:r>
                        <a:rPr lang="fr-FR" sz="750" b="1" dirty="0">
                          <a:solidFill>
                            <a:schemeClr val="tx1"/>
                          </a:solidFill>
                          <a:latin typeface="+mn-lt"/>
                          <a:ea typeface="+mn-ea"/>
                          <a:cs typeface="+mn-cs"/>
                        </a:rPr>
                        <a:t>RUPTURE / DÉFAILLANCE IMPRÉVUE DES CANALISATIONS</a:t>
                      </a:r>
                    </a:p>
                    <a:p>
                      <a:r>
                        <a:rPr lang="fr-FR" sz="750" b="0" dirty="0">
                          <a:solidFill>
                            <a:schemeClr val="tx1"/>
                          </a:solidFill>
                          <a:latin typeface="+mn-lt"/>
                          <a:ea typeface="+mn-ea"/>
                          <a:cs typeface="+mn-cs"/>
                        </a:rPr>
                        <a:t>Le système TECTA™ B16 est le plus rapide à fournir des informations sur la qualité de l’eau ayant pu être compromise. Il indique l’absence de risque bien plus rapidement, ce qui représente un gain de temps et d’argent et permet aux équipes de réparation de se remettre au travail et aux services d’eau d’être rétablis. </a:t>
                      </a:r>
                    </a:p>
                    <a:p>
                      <a:endParaRPr lang="fr-FR" sz="750" b="0" kern="1200" dirty="0">
                        <a:solidFill>
                          <a:schemeClr val="tx1"/>
                        </a:solidFill>
                        <a:effectLst/>
                        <a:latin typeface="+mn-lt"/>
                        <a:ea typeface="+mn-ea"/>
                        <a:cs typeface="+mn-cs"/>
                      </a:endParaRPr>
                    </a:p>
                    <a:p>
                      <a:r>
                        <a:rPr lang="fr-FR" sz="750" b="1" dirty="0">
                          <a:solidFill>
                            <a:schemeClr val="tx1"/>
                          </a:solidFill>
                          <a:latin typeface="+mn-lt"/>
                          <a:ea typeface="+mn-ea"/>
                          <a:cs typeface="+mn-cs"/>
                        </a:rPr>
                        <a:t>MAINTENANCE / REMPLACEMENT DES CANALISATIONS</a:t>
                      </a:r>
                    </a:p>
                    <a:p>
                      <a:r>
                        <a:rPr lang="fr-FR" sz="750" b="0" dirty="0">
                          <a:solidFill>
                            <a:schemeClr val="tx1"/>
                          </a:solidFill>
                          <a:latin typeface="+mn-lt"/>
                          <a:ea typeface="+mn-ea"/>
                          <a:cs typeface="+mn-cs"/>
                        </a:rPr>
                        <a:t>TECTA™ B16 facilite la gestion des programmes de maintenance des canalisations, permettant des économies de temps et d’argent et une remise en service rapide.</a:t>
                      </a:r>
                    </a:p>
                    <a:p>
                      <a:endParaRPr lang="fr-FR" sz="750" b="0" dirty="0">
                        <a:solidFill>
                          <a:schemeClr val="tx1"/>
                        </a:solidFill>
                      </a:endParaRPr>
                    </a:p>
                  </a:txBody>
                  <a:tcPr>
                    <a:solidFill>
                      <a:schemeClr val="bg1"/>
                    </a:solidFill>
                  </a:tcPr>
                </a:tc>
                <a:tc>
                  <a:txBody>
                    <a:bodyPr/>
                    <a:lstStyle/>
                    <a:p>
                      <a:r>
                        <a:rPr lang="fr-FR" sz="750" b="1" dirty="0">
                          <a:solidFill>
                            <a:schemeClr val="tx1"/>
                          </a:solidFill>
                          <a:latin typeface="+mn-lt"/>
                          <a:ea typeface="+mn-ea"/>
                          <a:cs typeface="+mn-cs"/>
                        </a:rPr>
                        <a:t>RÉPONSE AUX RÉCLAMATIONS CONSOMMATEURS</a:t>
                      </a:r>
                    </a:p>
                    <a:p>
                      <a:endParaRPr lang="fr-FR" sz="750" b="1" kern="1200" dirty="0">
                        <a:solidFill>
                          <a:schemeClr val="tx1"/>
                        </a:solidFill>
                        <a:effectLst/>
                        <a:latin typeface="+mn-lt"/>
                        <a:ea typeface="+mn-ea"/>
                        <a:cs typeface="+mn-cs"/>
                      </a:endParaRPr>
                    </a:p>
                    <a:p>
                      <a:r>
                        <a:rPr lang="fr-FR" sz="750" b="0" dirty="0">
                          <a:solidFill>
                            <a:schemeClr val="tx1"/>
                          </a:solidFill>
                          <a:latin typeface="+mn-lt"/>
                          <a:ea typeface="+mn-ea"/>
                          <a:cs typeface="+mn-cs"/>
                        </a:rPr>
                        <a:t>TECTA™ B16 fournit les réponses les plus rapides en cas d’inquiétudes de la part des consommateurs, soit en les rassurant sur la qualité de l’eau, soit en donnant une alerte précoce, ce qui permet de réaliser des économies et de réduire les impacts négatifs en termes de santé publique.</a:t>
                      </a:r>
                    </a:p>
                    <a:p>
                      <a:endParaRPr lang="fr-FR" sz="750" b="0" kern="1200" dirty="0">
                        <a:solidFill>
                          <a:schemeClr val="tx1"/>
                        </a:solidFill>
                        <a:effectLst/>
                        <a:latin typeface="+mn-lt"/>
                        <a:ea typeface="+mn-ea"/>
                        <a:cs typeface="+mn-cs"/>
                      </a:endParaRPr>
                    </a:p>
                    <a:p>
                      <a:r>
                        <a:rPr lang="fr-FR" sz="750" b="1" dirty="0">
                          <a:solidFill>
                            <a:schemeClr val="tx1"/>
                          </a:solidFill>
                          <a:latin typeface="+mn-lt"/>
                          <a:ea typeface="+mn-ea"/>
                          <a:cs typeface="+mn-cs"/>
                        </a:rPr>
                        <a:t>SITES DE DISTRIBUTION DISTANTS / DIFFICILES</a:t>
                      </a:r>
                    </a:p>
                    <a:p>
                      <a:r>
                        <a:rPr lang="fr-FR" sz="750" b="0" dirty="0">
                          <a:solidFill>
                            <a:schemeClr val="tx1"/>
                          </a:solidFill>
                          <a:latin typeface="+mn-lt"/>
                          <a:ea typeface="+mn-ea"/>
                          <a:cs typeface="+mn-cs"/>
                        </a:rPr>
                        <a:t>La portabilité de TECTA™ B16 permet d’obtenir des résultats rapides sur la qualité de l’eau sur des sites distants ou difficiles, améliorant ainsi le délai de réponse lorsque des mesures correctives s’imposent.</a:t>
                      </a:r>
                    </a:p>
                    <a:p>
                      <a:endParaRPr lang="fr-FR" sz="750" b="0" kern="1200" dirty="0">
                        <a:solidFill>
                          <a:schemeClr val="tx1"/>
                        </a:solidFill>
                        <a:effectLst/>
                        <a:latin typeface="+mn-lt"/>
                        <a:ea typeface="+mn-ea"/>
                        <a:cs typeface="+mn-cs"/>
                      </a:endParaRPr>
                    </a:p>
                    <a:p>
                      <a:r>
                        <a:rPr lang="fr-FR" sz="750" b="1" dirty="0">
                          <a:solidFill>
                            <a:schemeClr val="tx1"/>
                          </a:solidFill>
                          <a:latin typeface="+mn-lt"/>
                          <a:ea typeface="+mn-ea"/>
                          <a:cs typeface="+mn-cs"/>
                        </a:rPr>
                        <a:t>RÉSEAU DE DISTRIBUTION</a:t>
                      </a:r>
                    </a:p>
                    <a:p>
                      <a:r>
                        <a:rPr lang="fr-FR" sz="750" b="0" dirty="0">
                          <a:solidFill>
                            <a:schemeClr val="tx1"/>
                          </a:solidFill>
                          <a:latin typeface="+mn-lt"/>
                          <a:ea typeface="+mn-ea"/>
                          <a:cs typeface="+mn-cs"/>
                        </a:rPr>
                        <a:t>En cas de résultats négatifs au test de conformité, TECTA™ B16 peut réduire le délai entre l’échantillonnage et la réception des premiers résultats négatifs. De plus, avec TECTA™, il est possible de recevoir les résultats du second test, le test de confirmation, et de mettre en œuvre des mesures correctives en moins de temps qu’il n’en faut aux autres méthodes pour obtenir le premier résultat négatif. </a:t>
                      </a:r>
                    </a:p>
                    <a:p>
                      <a:endParaRPr lang="fr-FR" sz="750" b="0" dirty="0">
                        <a:solidFill>
                          <a:schemeClr val="tx1"/>
                        </a:solidFill>
                      </a:endParaRPr>
                    </a:p>
                  </a:txBody>
                  <a:tcPr>
                    <a:solidFill>
                      <a:schemeClr val="bg1"/>
                    </a:solidFill>
                  </a:tcPr>
                </a:tc>
                <a:extLst>
                  <a:ext uri="{0D108BD9-81ED-4DB2-BD59-A6C34878D82A}">
                    <a16:rowId xmlns:a16="http://schemas.microsoft.com/office/drawing/2014/main" val="509069285"/>
                  </a:ext>
                </a:extLst>
              </a:tr>
            </a:tbl>
          </a:graphicData>
        </a:graphic>
      </p:graphicFrame>
      <p:sp>
        <p:nvSpPr>
          <p:cNvPr id="12" name="Ellipse 11">
            <a:extLst>
              <a:ext uri="{FF2B5EF4-FFF2-40B4-BE49-F238E27FC236}">
                <a16:creationId xmlns:a16="http://schemas.microsoft.com/office/drawing/2014/main" id="{E61E13C9-AF27-4EBD-BABA-F5EB4B42D750}"/>
              </a:ext>
            </a:extLst>
          </p:cNvPr>
          <p:cNvSpPr/>
          <p:nvPr/>
        </p:nvSpPr>
        <p:spPr>
          <a:xfrm>
            <a:off x="1905000" y="5825016"/>
            <a:ext cx="1022752" cy="921228"/>
          </a:xfrm>
          <a:prstGeom prst="ellipse">
            <a:avLst/>
          </a:prstGeom>
          <a:solidFill>
            <a:srgbClr val="E51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1F1D5D5B-A59C-48A5-AF40-8A9A8C81243B}"/>
              </a:ext>
            </a:extLst>
          </p:cNvPr>
          <p:cNvSpPr txBox="1"/>
          <p:nvPr/>
        </p:nvSpPr>
        <p:spPr>
          <a:xfrm>
            <a:off x="2044307" y="6074576"/>
            <a:ext cx="744137" cy="461665"/>
          </a:xfrm>
          <a:prstGeom prst="rect">
            <a:avLst/>
          </a:prstGeom>
          <a:solidFill>
            <a:srgbClr val="E5152C"/>
          </a:solidFill>
        </p:spPr>
        <p:txBody>
          <a:bodyPr wrap="square" rtlCol="0">
            <a:spAutoFit/>
          </a:bodyPr>
          <a:lstStyle/>
          <a:p>
            <a:pPr algn="ctr"/>
            <a:r>
              <a:rPr lang="fr-FR" sz="1200" b="1" i="1" dirty="0">
                <a:solidFill>
                  <a:schemeClr val="bg1"/>
                </a:solidFill>
              </a:rPr>
              <a:t>E. Coli </a:t>
            </a:r>
            <a:br>
              <a:rPr lang="fr-FR" sz="1200" b="1" dirty="0">
                <a:solidFill>
                  <a:schemeClr val="bg1"/>
                </a:solidFill>
              </a:rPr>
            </a:br>
            <a:r>
              <a:rPr lang="fr-FR" sz="1200" b="1" dirty="0">
                <a:solidFill>
                  <a:schemeClr val="bg1"/>
                </a:solidFill>
              </a:rPr>
              <a:t>détectée</a:t>
            </a:r>
          </a:p>
        </p:txBody>
      </p:sp>
      <p:graphicFrame>
        <p:nvGraphicFramePr>
          <p:cNvPr id="14" name="Tableau 13">
            <a:extLst>
              <a:ext uri="{FF2B5EF4-FFF2-40B4-BE49-F238E27FC236}">
                <a16:creationId xmlns:a16="http://schemas.microsoft.com/office/drawing/2014/main" id="{313CE886-DE7A-484F-872C-4A03A45E83D9}"/>
              </a:ext>
            </a:extLst>
          </p:cNvPr>
          <p:cNvGraphicFramePr>
            <a:graphicFrameLocks noGrp="1"/>
          </p:cNvGraphicFramePr>
          <p:nvPr>
            <p:extLst>
              <p:ext uri="{D42A27DB-BD31-4B8C-83A1-F6EECF244321}">
                <p14:modId xmlns:p14="http://schemas.microsoft.com/office/powerpoint/2010/main" val="1450201114"/>
              </p:ext>
            </p:extLst>
          </p:nvPr>
        </p:nvGraphicFramePr>
        <p:xfrm>
          <a:off x="4558045" y="1671178"/>
          <a:ext cx="4549860" cy="46634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362547419"/>
                    </a:ext>
                  </a:extLst>
                </a:gridCol>
                <a:gridCol w="1371600">
                  <a:extLst>
                    <a:ext uri="{9D8B030D-6E8A-4147-A177-3AD203B41FA5}">
                      <a16:colId xmlns:a16="http://schemas.microsoft.com/office/drawing/2014/main" val="849088947"/>
                    </a:ext>
                  </a:extLst>
                </a:gridCol>
                <a:gridCol w="1654260">
                  <a:extLst>
                    <a:ext uri="{9D8B030D-6E8A-4147-A177-3AD203B41FA5}">
                      <a16:colId xmlns:a16="http://schemas.microsoft.com/office/drawing/2014/main" val="3384816587"/>
                    </a:ext>
                  </a:extLst>
                </a:gridCol>
              </a:tblGrid>
              <a:tr h="370840">
                <a:tc>
                  <a:txBody>
                    <a:bodyPr/>
                    <a:lstStyle/>
                    <a:p>
                      <a:r>
                        <a:rPr lang="fr-FR" sz="750" b="0" dirty="0">
                          <a:solidFill>
                            <a:srgbClr val="8CBD3A"/>
                          </a:solidFill>
                        </a:rPr>
                        <a:t>Le dispositif TECTA™B16 </a:t>
                      </a:r>
                      <a:r>
                        <a:rPr lang="fr-FR" sz="750" dirty="0">
                          <a:solidFill>
                            <a:srgbClr val="8CBD3A"/>
                          </a:solidFill>
                        </a:rPr>
                        <a:t>s’utilise également dans le domaine des </a:t>
                      </a:r>
                      <a:r>
                        <a:rPr lang="fr-FR" sz="750" b="1" dirty="0">
                          <a:solidFill>
                            <a:srgbClr val="8CBD3A"/>
                          </a:solidFill>
                        </a:rPr>
                        <a:t>eaux usées</a:t>
                      </a:r>
                      <a:r>
                        <a:rPr lang="fr-FR" sz="750" dirty="0">
                          <a:solidFill>
                            <a:srgbClr val="8CBD3A"/>
                          </a:solidFill>
                        </a:rPr>
                        <a:t> et des </a:t>
                      </a:r>
                      <a:r>
                        <a:rPr lang="fr-FR" sz="750" b="1" dirty="0">
                          <a:solidFill>
                            <a:srgbClr val="8CBD3A"/>
                          </a:solidFill>
                        </a:rPr>
                        <a:t>eaux récupérées,</a:t>
                      </a:r>
                      <a:r>
                        <a:rPr lang="fr-FR" sz="750" dirty="0">
                          <a:solidFill>
                            <a:srgbClr val="8CBD3A"/>
                          </a:solidFill>
                        </a:rPr>
                        <a:t> notamment :</a:t>
                      </a:r>
                    </a:p>
                    <a:p>
                      <a:endParaRPr lang="fr-FR" sz="750" b="0" dirty="0">
                        <a:solidFill>
                          <a:schemeClr val="tx1"/>
                        </a:solidFill>
                      </a:endParaRPr>
                    </a:p>
                    <a:p>
                      <a:r>
                        <a:rPr lang="fr-FR" sz="750" b="1" dirty="0">
                          <a:solidFill>
                            <a:schemeClr val="tx1"/>
                          </a:solidFill>
                        </a:rPr>
                        <a:t>EAUX USÉES BRUTES</a:t>
                      </a:r>
                    </a:p>
                    <a:p>
                      <a:r>
                        <a:rPr lang="fr-FR" sz="750" b="0" dirty="0">
                          <a:solidFill>
                            <a:schemeClr val="tx1"/>
                          </a:solidFill>
                        </a:rPr>
                        <a:t>Un contrôle régulier de l’eau brute à l’aide de TECTA™ B16 fournit des informations importantes dès le début du processus de traitement des eaux usées, ce qui permet d’éviter les mauvaises surprises concernant les effluents.</a:t>
                      </a:r>
                    </a:p>
                    <a:p>
                      <a:endParaRPr lang="fr-FR" sz="750" b="0" dirty="0">
                        <a:solidFill>
                          <a:schemeClr val="tx1"/>
                        </a:solidFill>
                      </a:endParaRPr>
                    </a:p>
                    <a:p>
                      <a:r>
                        <a:rPr lang="fr-FR" sz="750" b="1" dirty="0">
                          <a:solidFill>
                            <a:schemeClr val="tx1"/>
                          </a:solidFill>
                        </a:rPr>
                        <a:t>ÉTAPES PRÉ/POST-TRAITEMENT INDIVIDUEL</a:t>
                      </a:r>
                    </a:p>
                    <a:p>
                      <a:r>
                        <a:rPr lang="fr-FR" sz="750" b="0" dirty="0">
                          <a:solidFill>
                            <a:schemeClr val="tx1"/>
                          </a:solidFill>
                        </a:rPr>
                        <a:t>TECTA™B16 raccourcit le délai d’obtention des résultats des tests, qui se compte désormais non plus en jours mais en heures, tout en facilitant la détection précoce des erreurs de traitement, ce qui permet d’améliorer l’efficacité du système et de prévenir les dommages causés à l’environnement en cas de rejet d’effluents non conformes.</a:t>
                      </a:r>
                    </a:p>
                    <a:p>
                      <a:endParaRPr lang="fr-FR" sz="750" b="0" dirty="0">
                        <a:solidFill>
                          <a:schemeClr val="tx1"/>
                        </a:solidFill>
                      </a:endParaRPr>
                    </a:p>
                    <a:p>
                      <a:r>
                        <a:rPr lang="fr-FR" sz="750" b="1" dirty="0">
                          <a:solidFill>
                            <a:schemeClr val="tx1"/>
                          </a:solidFill>
                        </a:rPr>
                        <a:t>EFFLUENTS FINAUX</a:t>
                      </a:r>
                    </a:p>
                    <a:p>
                      <a:r>
                        <a:rPr lang="fr-FR" sz="750" b="0" dirty="0">
                          <a:solidFill>
                            <a:schemeClr val="tx1"/>
                          </a:solidFill>
                        </a:rPr>
                        <a:t>Fournissant des résultats en quelques heures plutôt qu’en quelques jours, TECTA™ B16 peut confirmer qu’un système de traitement fonctionne correctement et que la quantité de bactéries présentes dans les effluents finaux est conforme aux normes.</a:t>
                      </a:r>
                    </a:p>
                  </a:txBody>
                  <a:tcPr>
                    <a:solidFill>
                      <a:schemeClr val="bg1"/>
                    </a:solidFill>
                  </a:tcPr>
                </a:tc>
                <a:tc>
                  <a:txBody>
                    <a:bodyPr/>
                    <a:lstStyle/>
                    <a:p>
                      <a:r>
                        <a:rPr lang="fr-FR" sz="750" b="1" dirty="0">
                          <a:solidFill>
                            <a:schemeClr val="tx1"/>
                          </a:solidFill>
                        </a:rPr>
                        <a:t>BOUES (BIOSOLIDES)</a:t>
                      </a:r>
                    </a:p>
                    <a:p>
                      <a:r>
                        <a:rPr lang="fr-FR" sz="750" b="0" dirty="0">
                          <a:solidFill>
                            <a:schemeClr val="tx1"/>
                          </a:solidFill>
                        </a:rPr>
                        <a:t>Le dispositif TECTA™ B16 simplifie les tests sur les boues puisqu’il permet d’effectuer des tests rapides sur site plutôt qu’en laboratoire, ce qui réduit considérablement les efforts nécessaires pour contrôler les niveaux de bactéries dans les échantillons de boues.</a:t>
                      </a:r>
                    </a:p>
                    <a:p>
                      <a:endParaRPr lang="fr-FR" sz="750" b="0" dirty="0">
                        <a:solidFill>
                          <a:schemeClr val="tx1"/>
                        </a:solidFill>
                      </a:endParaRPr>
                    </a:p>
                    <a:p>
                      <a:r>
                        <a:rPr lang="fr-FR" sz="750" b="0" dirty="0">
                          <a:solidFill>
                            <a:srgbClr val="800080"/>
                          </a:solidFill>
                        </a:rPr>
                        <a:t>Le dispositif TECTA™ B16 est également efficace dans des applications </a:t>
                      </a:r>
                      <a:r>
                        <a:rPr lang="fr-FR" sz="750" b="1" dirty="0">
                          <a:solidFill>
                            <a:srgbClr val="800080"/>
                          </a:solidFill>
                        </a:rPr>
                        <a:t>de contrôle environnemental, </a:t>
                      </a:r>
                      <a:r>
                        <a:rPr lang="fr-FR" sz="750" b="0" dirty="0">
                          <a:solidFill>
                            <a:srgbClr val="800080"/>
                          </a:solidFill>
                        </a:rPr>
                        <a:t>notamment :</a:t>
                      </a:r>
                    </a:p>
                    <a:p>
                      <a:endParaRPr lang="fr-FR" sz="750" b="0" dirty="0">
                        <a:solidFill>
                          <a:schemeClr val="tx1"/>
                        </a:solidFill>
                      </a:endParaRPr>
                    </a:p>
                    <a:p>
                      <a:r>
                        <a:rPr lang="fr-FR" sz="750" b="1" dirty="0">
                          <a:solidFill>
                            <a:schemeClr val="tx1"/>
                          </a:solidFill>
                        </a:rPr>
                        <a:t>EAUX DE PLAISANCE (PLAGES, PISCINES)</a:t>
                      </a:r>
                    </a:p>
                    <a:p>
                      <a:r>
                        <a:rPr lang="fr-FR" sz="750" b="0" dirty="0">
                          <a:solidFill>
                            <a:schemeClr val="tx1"/>
                          </a:solidFill>
                        </a:rPr>
                        <a:t>TECTA™ B16 permet à l’opérateur de contrôler en permanence les niveaux bactériologiques sur plusieurs sites, afin de déterminer quand ils sont de retour à la normale, fournissant ainsi d’importantes données sur la qualité de l’eau aux autorités sanitaires environnementales et publiques. </a:t>
                      </a:r>
                    </a:p>
                  </a:txBody>
                  <a:tcPr>
                    <a:solidFill>
                      <a:schemeClr val="bg1"/>
                    </a:solidFill>
                  </a:tcPr>
                </a:tc>
                <a:tc>
                  <a:txBody>
                    <a:bodyPr/>
                    <a:lstStyle/>
                    <a:p>
                      <a:r>
                        <a:rPr lang="fr-FR" sz="750" b="1" dirty="0">
                          <a:solidFill>
                            <a:schemeClr val="tx1"/>
                          </a:solidFill>
                        </a:rPr>
                        <a:t>CONTRÔLE DES BASSINS VERSANTS / EAUX DE RUISSELLEMENT</a:t>
                      </a:r>
                    </a:p>
                    <a:p>
                      <a:r>
                        <a:rPr lang="fr-FR" sz="750" b="0" dirty="0">
                          <a:solidFill>
                            <a:schemeClr val="tx1"/>
                          </a:solidFill>
                        </a:rPr>
                        <a:t>TECTA™ B16 fournit des résultats microbiologiques beaucoup plus rapidement que les autres systèmes, offrant ainsi des données en temps quasi réel dans le cadre d’un programme de gestion global des bassins versants. Il s’agit également d’un outil d’investigation essentiel pour déterminer la source de dommages causés à l’écosystème d’un bassin versant.</a:t>
                      </a:r>
                    </a:p>
                    <a:p>
                      <a:endParaRPr lang="fr-FR" sz="750" b="0" dirty="0">
                        <a:solidFill>
                          <a:schemeClr val="tx1"/>
                        </a:solidFill>
                      </a:endParaRPr>
                    </a:p>
                    <a:p>
                      <a:r>
                        <a:rPr lang="fr-FR" sz="750" b="1" dirty="0">
                          <a:solidFill>
                            <a:schemeClr val="tx1"/>
                          </a:solidFill>
                        </a:rPr>
                        <a:t>BASSINS D’EAUX USÉES</a:t>
                      </a:r>
                    </a:p>
                    <a:p>
                      <a:r>
                        <a:rPr lang="fr-FR" sz="750" b="0" dirty="0">
                          <a:solidFill>
                            <a:schemeClr val="tx1"/>
                          </a:solidFill>
                        </a:rPr>
                        <a:t>En fournissant des résultats en quelques heures plutôt qu’en quelques jours, TECTA™ B16 peut être utilisé non seulement pour contrôler les effluents finaux, mais aussi les changements de charges bactériologiques lors du parcours des effluents à travers les bassins successifs, afin de garantir que la quantité de bactéries présentes dans les effluents finaux respecte les normes environnementales ou de donner une alerte précoce si le réseau de bassins est surchargé et présage d’une quantité de bactéries trop élevée dans les effluents finaux.</a:t>
                      </a:r>
                    </a:p>
                    <a:p>
                      <a:endParaRPr lang="fr-FR" sz="750" b="0" dirty="0">
                        <a:solidFill>
                          <a:schemeClr val="tx1"/>
                        </a:solidFill>
                      </a:endParaRPr>
                    </a:p>
                    <a:p>
                      <a:r>
                        <a:rPr lang="fr-FR" sz="750" b="1" dirty="0">
                          <a:solidFill>
                            <a:schemeClr val="tx1"/>
                          </a:solidFill>
                        </a:rPr>
                        <a:t>RÉHABILITATION DE RÉSERVOIR</a:t>
                      </a:r>
                    </a:p>
                    <a:p>
                      <a:r>
                        <a:rPr lang="fr-FR" sz="750" b="0" dirty="0">
                          <a:solidFill>
                            <a:schemeClr val="tx1"/>
                          </a:solidFill>
                        </a:rPr>
                        <a:t>TECTA™ B16 offre des données en temps quasi réel dans le cadre d’un contrôle global de la réhabilitation. Ces informations contribuent aux différentes étapes du processus de réhabilitation, permettant ainsi un gain global de temps et d’argent.</a:t>
                      </a:r>
                    </a:p>
                  </a:txBody>
                  <a:tcPr>
                    <a:solidFill>
                      <a:schemeClr val="bg1"/>
                    </a:solidFill>
                  </a:tcPr>
                </a:tc>
                <a:extLst>
                  <a:ext uri="{0D108BD9-81ED-4DB2-BD59-A6C34878D82A}">
                    <a16:rowId xmlns:a16="http://schemas.microsoft.com/office/drawing/2014/main" val="509069285"/>
                  </a:ext>
                </a:extLst>
              </a:tr>
            </a:tbl>
          </a:graphicData>
        </a:graphic>
      </p:graphicFrame>
    </p:spTree>
    <p:extLst>
      <p:ext uri="{BB962C8B-B14F-4D97-AF65-F5344CB8AC3E}">
        <p14:creationId xmlns:p14="http://schemas.microsoft.com/office/powerpoint/2010/main" val="149819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37FC211-2F0B-4E67-B414-B2FE4CC77C12}" type="slidenum">
              <a:rPr lang="en-GB" smtClean="0"/>
              <a:pPr>
                <a:defRPr/>
              </a:pPr>
              <a:t>2</a:t>
            </a:fld>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683401"/>
            <a:ext cx="4038599" cy="459599"/>
          </a:xfrm>
          <a:prstGeom prst="rect">
            <a:avLst/>
          </a:prstGeom>
        </p:spPr>
      </p:pic>
      <p:sp>
        <p:nvSpPr>
          <p:cNvPr id="11" name="Rectangle 3"/>
          <p:cNvSpPr txBox="1">
            <a:spLocks noChangeArrowheads="1"/>
          </p:cNvSpPr>
          <p:nvPr/>
        </p:nvSpPr>
        <p:spPr bwMode="auto">
          <a:xfrm>
            <a:off x="365125" y="1956743"/>
            <a:ext cx="7791450" cy="4007251"/>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4"/>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5"/>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eaLnBrk="1" hangingPunct="1">
              <a:lnSpc>
                <a:spcPct val="100000"/>
              </a:lnSpc>
            </a:pPr>
            <a:r>
              <a:rPr lang="fr-FR">
                <a:solidFill>
                  <a:schemeClr val="tx1"/>
                </a:solidFill>
              </a:rPr>
              <a:t>Notre mission :  révolutionner le contrôle microbiologique de l’eau.</a:t>
            </a:r>
          </a:p>
          <a:p>
            <a:pPr eaLnBrk="1" hangingPunct="1">
              <a:lnSpc>
                <a:spcPct val="100000"/>
              </a:lnSpc>
            </a:pPr>
            <a:r>
              <a:rPr lang="fr-FR">
                <a:solidFill>
                  <a:schemeClr val="tx1"/>
                </a:solidFill>
              </a:rPr>
              <a:t>Le problème :  des tests microbiologiques inadaptés – des méthodes dépassées entraînent des problèmes en termes de qualité de l’eau et de santé humaine.</a:t>
            </a:r>
          </a:p>
          <a:p>
            <a:pPr eaLnBrk="1" hangingPunct="1">
              <a:lnSpc>
                <a:spcPct val="100000"/>
              </a:lnSpc>
            </a:pPr>
            <a:r>
              <a:rPr lang="fr-FR">
                <a:solidFill>
                  <a:schemeClr val="tx1"/>
                </a:solidFill>
              </a:rPr>
              <a:t>Nous pouvons et devons mieux faire.</a:t>
            </a:r>
          </a:p>
          <a:p>
            <a:pPr eaLnBrk="1" hangingPunct="1">
              <a:lnSpc>
                <a:spcPct val="100000"/>
              </a:lnSpc>
            </a:pPr>
            <a:r>
              <a:rPr lang="fr-FR">
                <a:solidFill>
                  <a:schemeClr val="tx1"/>
                </a:solidFill>
              </a:rPr>
              <a:t>La solution :  un système automatisé de détection microbiologique pour des résultats de qualité laboratoire sur site.</a:t>
            </a:r>
          </a:p>
          <a:p>
            <a:pPr lvl="1" eaLnBrk="1" hangingPunct="1">
              <a:lnSpc>
                <a:spcPct val="100000"/>
              </a:lnSpc>
            </a:pPr>
            <a:r>
              <a:rPr lang="fr-FR" sz="2400">
                <a:solidFill>
                  <a:schemeClr val="tx1"/>
                </a:solidFill>
              </a:rPr>
              <a:t>La seule méthode </a:t>
            </a:r>
            <a:r>
              <a:rPr lang="fr-FR" sz="2400" b="1" i="1">
                <a:solidFill>
                  <a:schemeClr val="tx1"/>
                </a:solidFill>
              </a:rPr>
              <a:t>« RAPIDE, AUTOMATISÉE ET APPROUVÉE » </a:t>
            </a:r>
            <a:r>
              <a:rPr lang="fr-FR" sz="2400">
                <a:solidFill>
                  <a:schemeClr val="tx1"/>
                </a:solidFill>
              </a:rPr>
              <a:t>disponible</a:t>
            </a:r>
          </a:p>
        </p:txBody>
      </p:sp>
      <p:sp>
        <p:nvSpPr>
          <p:cNvPr id="5" name="ZoneTexte 4">
            <a:extLst>
              <a:ext uri="{FF2B5EF4-FFF2-40B4-BE49-F238E27FC236}">
                <a16:creationId xmlns:a16="http://schemas.microsoft.com/office/drawing/2014/main" id="{366AE669-C4A5-428F-8BBF-98C8157BBE08}"/>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212255500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4">
            <a:extLst>
              <a:ext uri="{FF2B5EF4-FFF2-40B4-BE49-F238E27FC236}">
                <a16:creationId xmlns:a16="http://schemas.microsoft.com/office/drawing/2014/main" id="{4C1EA1DE-AFE3-4DEF-AAB1-5211E45E6A45}"/>
              </a:ext>
            </a:extLst>
          </p:cNvPr>
          <p:cNvSpPr>
            <a:spLocks noGrp="1"/>
          </p:cNvSpPr>
          <p:nvPr>
            <p:ph idx="1"/>
          </p:nvPr>
        </p:nvSpPr>
        <p:spPr>
          <a:xfrm>
            <a:off x="533400" y="1752600"/>
            <a:ext cx="4114800" cy="4724400"/>
          </a:xfrm>
        </p:spPr>
        <p:txBody>
          <a:bodyPr>
            <a:normAutofit/>
          </a:bodyPr>
          <a:lstStyle/>
          <a:p>
            <a:r>
              <a:rPr lang="fr-FR" sz="2400">
                <a:solidFill>
                  <a:schemeClr val="tx1"/>
                </a:solidFill>
                <a:latin typeface="+mn-lt"/>
              </a:rPr>
              <a:t>Taille de l’échantillon non limitée à 100 ml.</a:t>
            </a:r>
          </a:p>
          <a:p>
            <a:r>
              <a:rPr lang="fr-FR" sz="2400">
                <a:solidFill>
                  <a:schemeClr val="tx1"/>
                </a:solidFill>
                <a:latin typeface="+mn-lt"/>
              </a:rPr>
              <a:t>Contenus analysés sur un filtre ayant fait passer au moins 100 litres d’échantillon.</a:t>
            </a:r>
          </a:p>
          <a:p>
            <a:r>
              <a:rPr lang="fr-FR" sz="2400">
                <a:solidFill>
                  <a:schemeClr val="tx1"/>
                </a:solidFill>
                <a:latin typeface="+mn-lt"/>
              </a:rPr>
              <a:t>Test 1 000 fois plus sensible qu’une analyse normale de 100 ml d’eau potable. </a:t>
            </a:r>
          </a:p>
          <a:p>
            <a:pPr lvl="1"/>
            <a:endParaRPr lang="en-US" sz="2000" dirty="0">
              <a:solidFill>
                <a:schemeClr val="tx1"/>
              </a:solidFill>
              <a:latin typeface="+mn-lt"/>
            </a:endParaRPr>
          </a:p>
          <a:p>
            <a:pPr lvl="1"/>
            <a:endParaRPr lang="en-US" sz="2000" dirty="0">
              <a:solidFill>
                <a:schemeClr val="tx1"/>
              </a:solidFill>
              <a:latin typeface="+mn-lt"/>
            </a:endParaRPr>
          </a:p>
          <a:p>
            <a:pPr marL="0" indent="0">
              <a:buNone/>
            </a:pPr>
            <a:endParaRPr lang="en-US" sz="2400" dirty="0">
              <a:solidFill>
                <a:schemeClr val="tx1"/>
              </a:solidFill>
              <a:latin typeface="+mn-lt"/>
            </a:endParaRPr>
          </a:p>
        </p:txBody>
      </p:sp>
      <p:sp>
        <p:nvSpPr>
          <p:cNvPr id="8" name="Title 23"/>
          <p:cNvSpPr>
            <a:spLocks noGrp="1"/>
          </p:cNvSpPr>
          <p:nvPr>
            <p:ph type="title"/>
          </p:nvPr>
        </p:nvSpPr>
        <p:spPr>
          <a:xfrm>
            <a:off x="228600" y="228600"/>
            <a:ext cx="3886200" cy="609600"/>
          </a:xfrm>
        </p:spPr>
        <p:txBody>
          <a:bodyPr/>
          <a:lstStyle/>
          <a:p>
            <a:r>
              <a:rPr lang="fr-FR" dirty="0">
                <a:latin typeface="+mj-lt"/>
              </a:rPr>
              <a:t>Nouveauté : </a:t>
            </a:r>
            <a:br>
              <a:rPr lang="fr-FR" dirty="0">
                <a:latin typeface="+mj-lt"/>
              </a:rPr>
            </a:br>
            <a:r>
              <a:rPr lang="fr-FR" dirty="0">
                <a:latin typeface="+mj-lt"/>
              </a:rPr>
              <a:t>échantillons haut volume / très concentrés</a:t>
            </a:r>
          </a:p>
        </p:txBody>
      </p:sp>
      <p:pic>
        <p:nvPicPr>
          <p:cNvPr id="5"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2743200" cy="4929749"/>
          </a:xfrm>
          <a:prstGeom prst="rect">
            <a:avLst/>
          </a:prstGeom>
          <a:ln>
            <a:solidFill>
              <a:schemeClr val="tx1"/>
            </a:solidFill>
          </a:ln>
        </p:spPr>
      </p:pic>
      <p:sp>
        <p:nvSpPr>
          <p:cNvPr id="7" name="ZoneTexte 6">
            <a:extLst>
              <a:ext uri="{FF2B5EF4-FFF2-40B4-BE49-F238E27FC236}">
                <a16:creationId xmlns:a16="http://schemas.microsoft.com/office/drawing/2014/main" id="{EA345C56-76FA-47DF-8EA6-328DCBAA8BDA}"/>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2" name="ZoneTexte 1">
            <a:extLst>
              <a:ext uri="{FF2B5EF4-FFF2-40B4-BE49-F238E27FC236}">
                <a16:creationId xmlns:a16="http://schemas.microsoft.com/office/drawing/2014/main" id="{23AE1E41-61CD-4C72-9C59-FF28B983EAEA}"/>
              </a:ext>
            </a:extLst>
          </p:cNvPr>
          <p:cNvSpPr txBox="1"/>
          <p:nvPr/>
        </p:nvSpPr>
        <p:spPr>
          <a:xfrm>
            <a:off x="5334000" y="1828800"/>
            <a:ext cx="838200" cy="307777"/>
          </a:xfrm>
          <a:prstGeom prst="rect">
            <a:avLst/>
          </a:prstGeom>
          <a:solidFill>
            <a:schemeClr val="bg1"/>
          </a:solidFill>
        </p:spPr>
        <p:txBody>
          <a:bodyPr wrap="square" rtlCol="0">
            <a:spAutoFit/>
          </a:bodyPr>
          <a:lstStyle/>
          <a:p>
            <a:r>
              <a:rPr lang="fr-FR" sz="1400" b="1"/>
              <a:t>Robinet</a:t>
            </a:r>
          </a:p>
        </p:txBody>
      </p:sp>
      <p:sp>
        <p:nvSpPr>
          <p:cNvPr id="9" name="ZoneTexte 8">
            <a:extLst>
              <a:ext uri="{FF2B5EF4-FFF2-40B4-BE49-F238E27FC236}">
                <a16:creationId xmlns:a16="http://schemas.microsoft.com/office/drawing/2014/main" id="{9E3291EA-A130-426E-B78B-683F58835803}"/>
              </a:ext>
            </a:extLst>
          </p:cNvPr>
          <p:cNvSpPr txBox="1"/>
          <p:nvPr/>
        </p:nvSpPr>
        <p:spPr>
          <a:xfrm>
            <a:off x="5486400" y="3121223"/>
            <a:ext cx="685800" cy="307777"/>
          </a:xfrm>
          <a:prstGeom prst="rect">
            <a:avLst/>
          </a:prstGeom>
          <a:solidFill>
            <a:schemeClr val="bg1"/>
          </a:solidFill>
        </p:spPr>
        <p:txBody>
          <a:bodyPr wrap="square" rtlCol="0">
            <a:spAutoFit/>
          </a:bodyPr>
          <a:lstStyle/>
          <a:p>
            <a:r>
              <a:rPr lang="fr-FR" sz="1400" b="1"/>
              <a:t>Filtre</a:t>
            </a:r>
          </a:p>
        </p:txBody>
      </p:sp>
      <p:sp>
        <p:nvSpPr>
          <p:cNvPr id="10" name="ZoneTexte 9">
            <a:extLst>
              <a:ext uri="{FF2B5EF4-FFF2-40B4-BE49-F238E27FC236}">
                <a16:creationId xmlns:a16="http://schemas.microsoft.com/office/drawing/2014/main" id="{EB4546F3-8D64-408D-8046-E797B773013A}"/>
              </a:ext>
            </a:extLst>
          </p:cNvPr>
          <p:cNvSpPr txBox="1"/>
          <p:nvPr/>
        </p:nvSpPr>
        <p:spPr>
          <a:xfrm>
            <a:off x="5259896" y="4876800"/>
            <a:ext cx="1140903" cy="307777"/>
          </a:xfrm>
          <a:prstGeom prst="rect">
            <a:avLst/>
          </a:prstGeom>
          <a:solidFill>
            <a:schemeClr val="bg1"/>
          </a:solidFill>
        </p:spPr>
        <p:txBody>
          <a:bodyPr wrap="square" rtlCol="0">
            <a:spAutoFit/>
          </a:bodyPr>
          <a:lstStyle/>
          <a:p>
            <a:r>
              <a:rPr lang="fr-FR" sz="1400" b="1" dirty="0"/>
              <a:t>Débitmètre</a:t>
            </a:r>
          </a:p>
        </p:txBody>
      </p:sp>
      <p:sp>
        <p:nvSpPr>
          <p:cNvPr id="11" name="ZoneTexte 10">
            <a:extLst>
              <a:ext uri="{FF2B5EF4-FFF2-40B4-BE49-F238E27FC236}">
                <a16:creationId xmlns:a16="http://schemas.microsoft.com/office/drawing/2014/main" id="{3B04251B-0CD6-48FD-A4AD-5B4CCA9AD94B}"/>
              </a:ext>
            </a:extLst>
          </p:cNvPr>
          <p:cNvSpPr txBox="1"/>
          <p:nvPr/>
        </p:nvSpPr>
        <p:spPr>
          <a:xfrm>
            <a:off x="5410199" y="6169223"/>
            <a:ext cx="990599" cy="307777"/>
          </a:xfrm>
          <a:prstGeom prst="rect">
            <a:avLst/>
          </a:prstGeom>
          <a:solidFill>
            <a:schemeClr val="bg1"/>
          </a:solidFill>
        </p:spPr>
        <p:txBody>
          <a:bodyPr wrap="square" rtlCol="0">
            <a:spAutoFit/>
          </a:bodyPr>
          <a:lstStyle/>
          <a:p>
            <a:r>
              <a:rPr lang="fr-FR" sz="1400" b="1" dirty="0"/>
              <a:t>Évacuation</a:t>
            </a:r>
          </a:p>
        </p:txBody>
      </p:sp>
    </p:spTree>
    <p:extLst>
      <p:ext uri="{BB962C8B-B14F-4D97-AF65-F5344CB8AC3E}">
        <p14:creationId xmlns:p14="http://schemas.microsoft.com/office/powerpoint/2010/main" val="119224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228600" y="228600"/>
            <a:ext cx="3810000" cy="609600"/>
          </a:xfrm>
        </p:spPr>
        <p:txBody>
          <a:bodyPr/>
          <a:lstStyle/>
          <a:p>
            <a:r>
              <a:rPr lang="fr-FR" dirty="0">
                <a:latin typeface="+mj-lt"/>
              </a:rPr>
              <a:t>Nouveauté : </a:t>
            </a:r>
            <a:br>
              <a:rPr lang="fr-FR" dirty="0">
                <a:latin typeface="+mj-lt"/>
              </a:rPr>
            </a:br>
            <a:r>
              <a:rPr lang="fr-FR" dirty="0">
                <a:latin typeface="+mj-lt"/>
              </a:rPr>
              <a:t>échantillons haut volume / très concentrés</a:t>
            </a:r>
          </a:p>
        </p:txBody>
      </p:sp>
      <p:pic>
        <p:nvPicPr>
          <p:cNvPr id="4" name="Picture 3">
            <a:extLst>
              <a:ext uri="{FF2B5EF4-FFF2-40B4-BE49-F238E27FC236}">
                <a16:creationId xmlns:a16="http://schemas.microsoft.com/office/drawing/2014/main" id="{78FE84D7-962B-4BEB-B19B-83D603337169}"/>
              </a:ext>
            </a:extLst>
          </p:cNvPr>
          <p:cNvPicPr>
            <a:picLocks noChangeAspect="1"/>
          </p:cNvPicPr>
          <p:nvPr/>
        </p:nvPicPr>
        <p:blipFill>
          <a:blip r:embed="rId2"/>
          <a:stretch>
            <a:fillRect/>
          </a:stretch>
        </p:blipFill>
        <p:spPr>
          <a:xfrm>
            <a:off x="555594" y="1895030"/>
            <a:ext cx="1893577" cy="1857971"/>
          </a:xfrm>
          <a:prstGeom prst="rect">
            <a:avLst/>
          </a:prstGeom>
        </p:spPr>
      </p:pic>
      <p:pic>
        <p:nvPicPr>
          <p:cNvPr id="7" name="Picture 6">
            <a:extLst>
              <a:ext uri="{FF2B5EF4-FFF2-40B4-BE49-F238E27FC236}">
                <a16:creationId xmlns:a16="http://schemas.microsoft.com/office/drawing/2014/main" id="{40BE31BD-4DF0-4AD1-A9D8-54105938931B}"/>
              </a:ext>
            </a:extLst>
          </p:cNvPr>
          <p:cNvPicPr>
            <a:picLocks noChangeAspect="1"/>
          </p:cNvPicPr>
          <p:nvPr/>
        </p:nvPicPr>
        <p:blipFill rotWithShape="1">
          <a:blip r:embed="rId3"/>
          <a:srcRect r="72717"/>
          <a:stretch/>
        </p:blipFill>
        <p:spPr>
          <a:xfrm>
            <a:off x="2678424" y="1752600"/>
            <a:ext cx="1664976" cy="2147358"/>
          </a:xfrm>
          <a:prstGeom prst="rect">
            <a:avLst/>
          </a:prstGeom>
        </p:spPr>
      </p:pic>
      <p:pic>
        <p:nvPicPr>
          <p:cNvPr id="5" name="Picture 4">
            <a:extLst>
              <a:ext uri="{FF2B5EF4-FFF2-40B4-BE49-F238E27FC236}">
                <a16:creationId xmlns:a16="http://schemas.microsoft.com/office/drawing/2014/main" id="{051F240E-E7E4-4B4C-AC7A-EC3F2F133500}"/>
              </a:ext>
            </a:extLst>
          </p:cNvPr>
          <p:cNvPicPr>
            <a:picLocks noChangeAspect="1"/>
          </p:cNvPicPr>
          <p:nvPr/>
        </p:nvPicPr>
        <p:blipFill>
          <a:blip r:embed="rId4"/>
          <a:stretch>
            <a:fillRect/>
          </a:stretch>
        </p:blipFill>
        <p:spPr>
          <a:xfrm>
            <a:off x="762000" y="4461782"/>
            <a:ext cx="1524000" cy="2320018"/>
          </a:xfrm>
          <a:prstGeom prst="rect">
            <a:avLst/>
          </a:prstGeom>
        </p:spPr>
      </p:pic>
      <p:sp>
        <p:nvSpPr>
          <p:cNvPr id="11" name="Title 23">
            <a:extLst>
              <a:ext uri="{FF2B5EF4-FFF2-40B4-BE49-F238E27FC236}">
                <a16:creationId xmlns:a16="http://schemas.microsoft.com/office/drawing/2014/main" id="{876A67A1-D89F-426A-8401-2D563D9B8CF0}"/>
              </a:ext>
            </a:extLst>
          </p:cNvPr>
          <p:cNvSpPr txBox="1">
            <a:spLocks/>
          </p:cNvSpPr>
          <p:nvPr/>
        </p:nvSpPr>
        <p:spPr>
          <a:xfrm>
            <a:off x="381000" y="1447800"/>
            <a:ext cx="3810000" cy="457200"/>
          </a:xfrm>
          <a:prstGeom prst="rect">
            <a:avLst/>
          </a:prstGeom>
        </p:spPr>
        <p:txBody>
          <a:bodyPr/>
          <a:lstStyle>
            <a:lvl1pPr algn="l" defTabSz="914400" rtl="0" eaLnBrk="1" latinLnBrk="0" hangingPunct="1">
              <a:spcBef>
                <a:spcPct val="0"/>
              </a:spcBef>
              <a:buNone/>
              <a:defRPr sz="2400" kern="1200">
                <a:solidFill>
                  <a:srgbClr val="E52A2B"/>
                </a:solidFill>
                <a:latin typeface="Times New Roman" charset="0"/>
                <a:ea typeface="Times New Roman" charset="0"/>
                <a:cs typeface="Times New Roman" charset="0"/>
              </a:defRPr>
            </a:lvl1pPr>
          </a:lstStyle>
          <a:p>
            <a:r>
              <a:rPr lang="fr-FR" sz="2000" dirty="0">
                <a:solidFill>
                  <a:schemeClr val="tx1"/>
                </a:solidFill>
                <a:latin typeface="+mn-lt"/>
              </a:rPr>
              <a:t>Filtrez un échantillon plus grand :</a:t>
            </a:r>
          </a:p>
        </p:txBody>
      </p:sp>
      <p:sp>
        <p:nvSpPr>
          <p:cNvPr id="12" name="Title 23">
            <a:extLst>
              <a:ext uri="{FF2B5EF4-FFF2-40B4-BE49-F238E27FC236}">
                <a16:creationId xmlns:a16="http://schemas.microsoft.com/office/drawing/2014/main" id="{BE41F67E-B3E3-418D-85A6-D9938FB79554}"/>
              </a:ext>
            </a:extLst>
          </p:cNvPr>
          <p:cNvSpPr txBox="1">
            <a:spLocks/>
          </p:cNvSpPr>
          <p:nvPr/>
        </p:nvSpPr>
        <p:spPr>
          <a:xfrm>
            <a:off x="380998" y="3886200"/>
            <a:ext cx="4800602" cy="457200"/>
          </a:xfrm>
          <a:prstGeom prst="rect">
            <a:avLst/>
          </a:prstGeom>
        </p:spPr>
        <p:txBody>
          <a:bodyPr/>
          <a:lstStyle>
            <a:lvl1pPr algn="l" defTabSz="914400" rtl="0" eaLnBrk="1" latinLnBrk="0" hangingPunct="1">
              <a:spcBef>
                <a:spcPct val="0"/>
              </a:spcBef>
              <a:buNone/>
              <a:defRPr sz="2400" kern="1200">
                <a:solidFill>
                  <a:srgbClr val="E52A2B"/>
                </a:solidFill>
                <a:latin typeface="Times New Roman" charset="0"/>
                <a:ea typeface="Times New Roman" charset="0"/>
                <a:cs typeface="Times New Roman" charset="0"/>
              </a:defRPr>
            </a:lvl1pPr>
          </a:lstStyle>
          <a:p>
            <a:r>
              <a:rPr lang="fr-FR" sz="1800" dirty="0">
                <a:solidFill>
                  <a:schemeClr val="tx1"/>
                </a:solidFill>
                <a:latin typeface="+mn-lt"/>
              </a:rPr>
              <a:t>Retirez le filtre et transférez-le dans la </a:t>
            </a:r>
            <a:br>
              <a:rPr lang="fr-FR" sz="1800" dirty="0">
                <a:solidFill>
                  <a:schemeClr val="tx1"/>
                </a:solidFill>
                <a:latin typeface="+mn-lt"/>
              </a:rPr>
            </a:br>
            <a:r>
              <a:rPr lang="fr-FR" sz="1800" dirty="0">
                <a:solidFill>
                  <a:schemeClr val="tx1"/>
                </a:solidFill>
                <a:latin typeface="+mn-lt"/>
              </a:rPr>
              <a:t>cartouche </a:t>
            </a:r>
            <a:r>
              <a:rPr lang="fr-FR" sz="1800" dirty="0" err="1">
                <a:solidFill>
                  <a:schemeClr val="tx1"/>
                </a:solidFill>
                <a:latin typeface="+mn-lt"/>
              </a:rPr>
              <a:t>Tecta</a:t>
            </a:r>
            <a:r>
              <a:rPr lang="fr-FR" sz="1800" dirty="0">
                <a:solidFill>
                  <a:schemeClr val="tx1"/>
                </a:solidFill>
                <a:latin typeface="+mn-lt"/>
              </a:rPr>
              <a:t> :</a:t>
            </a:r>
          </a:p>
        </p:txBody>
      </p:sp>
      <p:sp>
        <p:nvSpPr>
          <p:cNvPr id="13" name="Title 23">
            <a:extLst>
              <a:ext uri="{FF2B5EF4-FFF2-40B4-BE49-F238E27FC236}">
                <a16:creationId xmlns:a16="http://schemas.microsoft.com/office/drawing/2014/main" id="{9252DFDF-01CC-46E6-AF36-058C4F5F98EE}"/>
              </a:ext>
            </a:extLst>
          </p:cNvPr>
          <p:cNvSpPr txBox="1">
            <a:spLocks/>
          </p:cNvSpPr>
          <p:nvPr/>
        </p:nvSpPr>
        <p:spPr>
          <a:xfrm>
            <a:off x="5351142" y="1524000"/>
            <a:ext cx="3030856" cy="609600"/>
          </a:xfrm>
          <a:prstGeom prst="rect">
            <a:avLst/>
          </a:prstGeom>
        </p:spPr>
        <p:txBody>
          <a:bodyPr/>
          <a:lstStyle>
            <a:lvl1pPr algn="l" defTabSz="914400" rtl="0" eaLnBrk="1" latinLnBrk="0" hangingPunct="1">
              <a:spcBef>
                <a:spcPct val="0"/>
              </a:spcBef>
              <a:buNone/>
              <a:defRPr sz="2400" kern="1200">
                <a:solidFill>
                  <a:srgbClr val="E52A2B"/>
                </a:solidFill>
                <a:latin typeface="Times New Roman" charset="0"/>
                <a:ea typeface="Times New Roman" charset="0"/>
                <a:cs typeface="Times New Roman" charset="0"/>
              </a:defRPr>
            </a:lvl1pPr>
          </a:lstStyle>
          <a:p>
            <a:r>
              <a:rPr lang="fr-FR" sz="2000" dirty="0">
                <a:solidFill>
                  <a:schemeClr val="tx1"/>
                </a:solidFill>
                <a:latin typeface="+mn-lt"/>
              </a:rPr>
              <a:t>Placez le filtre, remplacez la matrice et lancez le test avec TECTA :</a:t>
            </a:r>
          </a:p>
        </p:txBody>
      </p:sp>
      <p:pic>
        <p:nvPicPr>
          <p:cNvPr id="2" name="Picture 1">
            <a:extLst>
              <a:ext uri="{FF2B5EF4-FFF2-40B4-BE49-F238E27FC236}">
                <a16:creationId xmlns:a16="http://schemas.microsoft.com/office/drawing/2014/main" id="{8A280BDC-A897-4A1D-BB1D-6C7879F4C271}"/>
              </a:ext>
            </a:extLst>
          </p:cNvPr>
          <p:cNvPicPr>
            <a:picLocks noChangeAspect="1"/>
          </p:cNvPicPr>
          <p:nvPr/>
        </p:nvPicPr>
        <p:blipFill>
          <a:blip r:embed="rId5"/>
          <a:stretch>
            <a:fillRect/>
          </a:stretch>
        </p:blipFill>
        <p:spPr>
          <a:xfrm>
            <a:off x="5351142" y="2449263"/>
            <a:ext cx="3030856" cy="4093073"/>
          </a:xfrm>
          <a:prstGeom prst="rect">
            <a:avLst/>
          </a:prstGeom>
        </p:spPr>
      </p:pic>
      <p:pic>
        <p:nvPicPr>
          <p:cNvPr id="3" name="Picture 2">
            <a:extLst>
              <a:ext uri="{FF2B5EF4-FFF2-40B4-BE49-F238E27FC236}">
                <a16:creationId xmlns:a16="http://schemas.microsoft.com/office/drawing/2014/main" id="{9BAA45C5-4B05-480B-A5F8-D0330CED6697}"/>
              </a:ext>
            </a:extLst>
          </p:cNvPr>
          <p:cNvPicPr>
            <a:picLocks noChangeAspect="1"/>
          </p:cNvPicPr>
          <p:nvPr/>
        </p:nvPicPr>
        <p:blipFill>
          <a:blip r:embed="rId6"/>
          <a:stretch>
            <a:fillRect/>
          </a:stretch>
        </p:blipFill>
        <p:spPr>
          <a:xfrm>
            <a:off x="2590800" y="4385733"/>
            <a:ext cx="1828800" cy="2396067"/>
          </a:xfrm>
          <a:prstGeom prst="rect">
            <a:avLst/>
          </a:prstGeom>
        </p:spPr>
      </p:pic>
      <p:sp>
        <p:nvSpPr>
          <p:cNvPr id="14" name="ZoneTexte 13">
            <a:extLst>
              <a:ext uri="{FF2B5EF4-FFF2-40B4-BE49-F238E27FC236}">
                <a16:creationId xmlns:a16="http://schemas.microsoft.com/office/drawing/2014/main" id="{9281242D-E65D-47AA-896F-E94EB057703C}"/>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3633225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3"/>
          <p:cNvSpPr>
            <a:spLocks noGrp="1"/>
          </p:cNvSpPr>
          <p:nvPr>
            <p:ph type="title"/>
          </p:nvPr>
        </p:nvSpPr>
        <p:spPr>
          <a:xfrm>
            <a:off x="228600" y="228600"/>
            <a:ext cx="3810000" cy="609600"/>
          </a:xfrm>
        </p:spPr>
        <p:txBody>
          <a:bodyPr/>
          <a:lstStyle/>
          <a:p>
            <a:r>
              <a:rPr lang="fr-FR" dirty="0">
                <a:latin typeface="+mj-lt"/>
              </a:rPr>
              <a:t>Nouveauté : </a:t>
            </a:r>
            <a:br>
              <a:rPr lang="fr-FR" dirty="0">
                <a:latin typeface="+mj-lt"/>
              </a:rPr>
            </a:br>
            <a:r>
              <a:rPr lang="fr-FR" dirty="0">
                <a:latin typeface="+mj-lt"/>
              </a:rPr>
              <a:t>échantillons haut volume / très concentrés</a:t>
            </a:r>
          </a:p>
        </p:txBody>
      </p:sp>
      <p:pic>
        <p:nvPicPr>
          <p:cNvPr id="4" name="Picture 3">
            <a:extLst>
              <a:ext uri="{FF2B5EF4-FFF2-40B4-BE49-F238E27FC236}">
                <a16:creationId xmlns:a16="http://schemas.microsoft.com/office/drawing/2014/main" id="{41A4428A-BAD4-4157-82FC-94DDFEB544E0}"/>
              </a:ext>
            </a:extLst>
          </p:cNvPr>
          <p:cNvPicPr>
            <a:picLocks noChangeAspect="1"/>
          </p:cNvPicPr>
          <p:nvPr/>
        </p:nvPicPr>
        <p:blipFill>
          <a:blip r:embed="rId2"/>
          <a:stretch>
            <a:fillRect/>
          </a:stretch>
        </p:blipFill>
        <p:spPr>
          <a:xfrm>
            <a:off x="2286000" y="1486292"/>
            <a:ext cx="4572000" cy="2061323"/>
          </a:xfrm>
          <a:prstGeom prst="rect">
            <a:avLst/>
          </a:prstGeom>
        </p:spPr>
      </p:pic>
      <p:graphicFrame>
        <p:nvGraphicFramePr>
          <p:cNvPr id="2" name="Tableau 1">
            <a:extLst>
              <a:ext uri="{FF2B5EF4-FFF2-40B4-BE49-F238E27FC236}">
                <a16:creationId xmlns:a16="http://schemas.microsoft.com/office/drawing/2014/main" id="{2251A2B4-F704-4047-9B22-C3B6837F117C}"/>
              </a:ext>
            </a:extLst>
          </p:cNvPr>
          <p:cNvGraphicFramePr>
            <a:graphicFrameLocks noGrp="1"/>
          </p:cNvGraphicFramePr>
          <p:nvPr>
            <p:extLst>
              <p:ext uri="{D42A27DB-BD31-4B8C-83A1-F6EECF244321}">
                <p14:modId xmlns:p14="http://schemas.microsoft.com/office/powerpoint/2010/main" val="119523287"/>
              </p:ext>
            </p:extLst>
          </p:nvPr>
        </p:nvGraphicFramePr>
        <p:xfrm>
          <a:off x="381000" y="3581400"/>
          <a:ext cx="8458200" cy="3207474"/>
        </p:xfrm>
        <a:graphic>
          <a:graphicData uri="http://schemas.openxmlformats.org/drawingml/2006/table">
            <a:tbl>
              <a:tblPr firstRow="1" bandRow="1">
                <a:tableStyleId>{5C22544A-7EE6-4342-B048-85BDC9FD1C3A}</a:tableStyleId>
              </a:tblPr>
              <a:tblGrid>
                <a:gridCol w="3573888">
                  <a:extLst>
                    <a:ext uri="{9D8B030D-6E8A-4147-A177-3AD203B41FA5}">
                      <a16:colId xmlns:a16="http://schemas.microsoft.com/office/drawing/2014/main" val="3348827282"/>
                    </a:ext>
                  </a:extLst>
                </a:gridCol>
                <a:gridCol w="4884312">
                  <a:extLst>
                    <a:ext uri="{9D8B030D-6E8A-4147-A177-3AD203B41FA5}">
                      <a16:colId xmlns:a16="http://schemas.microsoft.com/office/drawing/2014/main" val="2448763436"/>
                    </a:ext>
                  </a:extLst>
                </a:gridCol>
              </a:tblGrid>
              <a:tr h="290863">
                <a:tc>
                  <a:txBody>
                    <a:bodyPr/>
                    <a:lstStyle/>
                    <a:p>
                      <a:pPr algn="ctr"/>
                      <a:r>
                        <a:rPr lang="fr-FR" sz="1400"/>
                        <a:t>Type d’application</a:t>
                      </a:r>
                    </a:p>
                  </a:txBody>
                  <a:tcPr>
                    <a:lnB w="12700" cap="flat" cmpd="sng" algn="ctr">
                      <a:solidFill>
                        <a:schemeClr val="tx1"/>
                      </a:solidFill>
                      <a:prstDash val="solid"/>
                      <a:round/>
                      <a:headEnd type="none" w="med" len="med"/>
                      <a:tailEnd type="none" w="med" len="med"/>
                    </a:lnB>
                    <a:solidFill>
                      <a:srgbClr val="800080"/>
                    </a:solidFill>
                  </a:tcPr>
                </a:tc>
                <a:tc>
                  <a:txBody>
                    <a:bodyPr/>
                    <a:lstStyle/>
                    <a:p>
                      <a:pPr algn="ctr"/>
                      <a:r>
                        <a:rPr lang="fr-FR" sz="1400"/>
                        <a:t>Avantage pour la filtration</a:t>
                      </a:r>
                    </a:p>
                  </a:txBody>
                  <a:tcPr>
                    <a:lnB w="12700" cap="flat" cmpd="sng" algn="ctr">
                      <a:solidFill>
                        <a:schemeClr val="tx1"/>
                      </a:solidFill>
                      <a:prstDash val="solid"/>
                      <a:round/>
                      <a:headEnd type="none" w="med" len="med"/>
                      <a:tailEnd type="none" w="med" len="med"/>
                    </a:lnB>
                    <a:solidFill>
                      <a:srgbClr val="800080"/>
                    </a:solidFill>
                  </a:tcPr>
                </a:tc>
                <a:extLst>
                  <a:ext uri="{0D108BD9-81ED-4DB2-BD59-A6C34878D82A}">
                    <a16:rowId xmlns:a16="http://schemas.microsoft.com/office/drawing/2014/main" val="725344690"/>
                  </a:ext>
                </a:extLst>
              </a:tr>
              <a:tr h="300136">
                <a:tc>
                  <a:txBody>
                    <a:bodyPr/>
                    <a:lstStyle/>
                    <a:p>
                      <a:r>
                        <a:rPr lang="fr-FR" sz="1200" b="1"/>
                        <a:t>1. Contrôle du processus interne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fr-FR" sz="1050" dirty="0"/>
                        <a:t>Possibilité de tester un volume supérieur à 100 ml pour détecter la présence de la bactérie 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2200323"/>
                  </a:ext>
                </a:extLst>
              </a:tr>
              <a:tr h="436294">
                <a:tc>
                  <a:txBody>
                    <a:bodyPr/>
                    <a:lstStyle/>
                    <a:p>
                      <a:r>
                        <a:rPr lang="fr-FR" sz="1200" b="1"/>
                        <a:t>2. Alerte précoce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fr-FR" sz="1050" dirty="0"/>
                        <a:t>La filtration de volumes beaucoup plus élevés permet de déclencher une alerte précoce dans TECTA pour les échantillons de 1 UFC/100 ml ou supérieurs.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87439"/>
                  </a:ext>
                </a:extLst>
              </a:tr>
              <a:tr h="436294">
                <a:tc>
                  <a:txBody>
                    <a:bodyPr/>
                    <a:lstStyle/>
                    <a:p>
                      <a:r>
                        <a:rPr lang="fr-FR" sz="1200" b="1"/>
                        <a:t>3. Eau de mer et eau saumâtre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fr-FR" sz="1050" dirty="0"/>
                        <a:t>La filtration permet de réduire le sel et d’autres composants matriciels de l’échantillon, ce qui permet de tester 100 ml et d’obtenir une limite de détection &lt; 1 UFC/100 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8524006"/>
                  </a:ext>
                </a:extLst>
              </a:tr>
              <a:tr h="610812">
                <a:tc>
                  <a:txBody>
                    <a:bodyPr/>
                    <a:lstStyle/>
                    <a:p>
                      <a:r>
                        <a:rPr lang="fr-FR" sz="1200" b="1"/>
                        <a:t>4. Quantification de plusieurs types d’échantillons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fr-FR" sz="1050" dirty="0"/>
                        <a:t>La filtration des composants matriciels de l’échantillon réduit la nécessité d’effectuer plusieurs calibrages quantitatifs et peut améliorer la variance quantitative en cas d’utilisation d’un seul calibrage pour tous les types d’échantillons.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1497340"/>
                  </a:ext>
                </a:extLst>
              </a:tr>
              <a:tr h="436294">
                <a:tc>
                  <a:txBody>
                    <a:bodyPr/>
                    <a:lstStyle/>
                    <a:p>
                      <a:r>
                        <a:rPr lang="fr-FR" sz="1200" b="1"/>
                        <a:t>5. Aliments, boissons et autres matrices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fr-FR" sz="1050" dirty="0"/>
                        <a:t>La filtration permet de supprimer les composants connus pour avoir un impact sur la croissance bactérienne, comme les sucres, les sels et les acides.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9981567"/>
                  </a:ext>
                </a:extLst>
              </a:tr>
              <a:tr h="436294">
                <a:tc>
                  <a:txBody>
                    <a:bodyPr/>
                    <a:lstStyle/>
                    <a:p>
                      <a:r>
                        <a:rPr lang="fr-FR" sz="1200" b="1" dirty="0"/>
                        <a:t>6. Eaux usées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fr-FR" sz="1050" dirty="0"/>
                        <a:t>La filtration permet de supprimer les enzymes « libres » du milieu, le cas échéant, dans des échantillons d’eaux usées très concentrés.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886812"/>
                  </a:ext>
                </a:extLst>
              </a:tr>
            </a:tbl>
          </a:graphicData>
        </a:graphic>
      </p:graphicFrame>
      <p:sp>
        <p:nvSpPr>
          <p:cNvPr id="6" name="ZoneTexte 5">
            <a:extLst>
              <a:ext uri="{FF2B5EF4-FFF2-40B4-BE49-F238E27FC236}">
                <a16:creationId xmlns:a16="http://schemas.microsoft.com/office/drawing/2014/main" id="{83D6FDAB-7542-4A0D-9D8C-82EF092883DF}"/>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3213657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DE3A2AFA-285C-4C21-9B94-0FC659F7B495}"/>
              </a:ext>
            </a:extLst>
          </p:cNvPr>
          <p:cNvSpPr txBox="1">
            <a:spLocks/>
          </p:cNvSpPr>
          <p:nvPr/>
        </p:nvSpPr>
        <p:spPr>
          <a:xfrm>
            <a:off x="8740775" y="6409610"/>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23</a:t>
            </a:fld>
            <a:endParaRPr lang="en-GB" altLang="en-US" sz="1000">
              <a:solidFill>
                <a:schemeClr val="bg1"/>
              </a:solidFill>
            </a:endParaRPr>
          </a:p>
        </p:txBody>
      </p:sp>
      <p:sp>
        <p:nvSpPr>
          <p:cNvPr id="14" name="Rectangle 3">
            <a:extLst>
              <a:ext uri="{FF2B5EF4-FFF2-40B4-BE49-F238E27FC236}">
                <a16:creationId xmlns:a16="http://schemas.microsoft.com/office/drawing/2014/main" id="{E7A1121B-29AB-4D35-9165-8270F6C4584B}"/>
              </a:ext>
            </a:extLst>
          </p:cNvPr>
          <p:cNvSpPr txBox="1">
            <a:spLocks noChangeArrowheads="1"/>
          </p:cNvSpPr>
          <p:nvPr/>
        </p:nvSpPr>
        <p:spPr>
          <a:xfrm>
            <a:off x="96664" y="1600200"/>
            <a:ext cx="6227936" cy="44996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defRPr/>
            </a:pPr>
            <a:r>
              <a:rPr lang="fr-FR" sz="1600" b="1" dirty="0">
                <a:solidFill>
                  <a:schemeClr val="tx1"/>
                </a:solidFill>
              </a:rPr>
              <a:t>Approuvé par l’Agence américaine de protection de l’environnement (EPA)</a:t>
            </a:r>
            <a:r>
              <a:rPr lang="fr-FR" sz="1600" i="1" dirty="0">
                <a:solidFill>
                  <a:schemeClr val="tx1"/>
                </a:solidFill>
              </a:rPr>
              <a:t> (eau potable)</a:t>
            </a:r>
          </a:p>
          <a:p>
            <a:pPr marL="857250" lvl="1" indent="-457200">
              <a:buFont typeface="Arial" panose="020B0604020202020204" pitchFamily="34" charset="0"/>
              <a:buChar char="•"/>
              <a:defRPr/>
            </a:pPr>
            <a:r>
              <a:rPr lang="fr-FR" sz="1400" dirty="0">
                <a:solidFill>
                  <a:schemeClr val="tx1"/>
                </a:solidFill>
              </a:rPr>
              <a:t>Seule méthode approuvée par l’EPA avec capacité d’« alerte précoce »</a:t>
            </a:r>
          </a:p>
          <a:p>
            <a:pPr marL="857250" lvl="1" indent="-457200">
              <a:buFont typeface="Arial" panose="020B0604020202020204" pitchFamily="34" charset="0"/>
              <a:buChar char="•"/>
              <a:defRPr/>
            </a:pPr>
            <a:r>
              <a:rPr lang="fr-FR" sz="1400" dirty="0">
                <a:solidFill>
                  <a:schemeClr val="tx1"/>
                </a:solidFill>
              </a:rPr>
              <a:t>Meilleure récupération des cellules soumises à un stress</a:t>
            </a:r>
          </a:p>
          <a:p>
            <a:pPr marL="638175" lvl="1" indent="-457200">
              <a:defRPr/>
            </a:pPr>
            <a:endParaRPr lang="en-US" sz="1400" dirty="0">
              <a:solidFill>
                <a:schemeClr val="tx1"/>
              </a:solidFill>
            </a:endParaRPr>
          </a:p>
          <a:p>
            <a:pPr marL="638175" lvl="1" indent="-457200">
              <a:defRPr/>
            </a:pPr>
            <a:endParaRPr lang="en-US" altLang="en-US" sz="1200" b="1" dirty="0"/>
          </a:p>
          <a:p>
            <a:pPr marL="638175" lvl="1" indent="-457200">
              <a:defRPr/>
            </a:pPr>
            <a:endParaRPr lang="en-US" altLang="en-US" sz="1200" b="1" dirty="0"/>
          </a:p>
          <a:p>
            <a:pPr marL="0" indent="0">
              <a:buFont typeface="Arial" pitchFamily="34" charset="0"/>
              <a:buNone/>
            </a:pPr>
            <a:endParaRPr lang="en-US" altLang="en-US" sz="1400" b="1" dirty="0"/>
          </a:p>
          <a:p>
            <a:pPr marL="0" indent="0">
              <a:buFont typeface="Arial" pitchFamily="34" charset="0"/>
              <a:buNone/>
            </a:pPr>
            <a:endParaRPr lang="en-US" altLang="en-US" sz="100" b="1" dirty="0">
              <a:solidFill>
                <a:schemeClr val="tx1"/>
              </a:solidFill>
            </a:endParaRPr>
          </a:p>
          <a:p>
            <a:r>
              <a:rPr lang="fr-FR" sz="1600" b="1" dirty="0">
                <a:solidFill>
                  <a:schemeClr val="tx1"/>
                </a:solidFill>
              </a:rPr>
              <a:t>Ministère de l’Environnement, Canada </a:t>
            </a:r>
            <a:r>
              <a:rPr lang="fr-FR" sz="1600" i="1" dirty="0">
                <a:solidFill>
                  <a:schemeClr val="tx1"/>
                </a:solidFill>
              </a:rPr>
              <a:t>(publié dans le Journal of </a:t>
            </a:r>
            <a:r>
              <a:rPr lang="fr-FR" sz="1600" i="1" dirty="0" err="1">
                <a:solidFill>
                  <a:schemeClr val="tx1"/>
                </a:solidFill>
              </a:rPr>
              <a:t>Microbiological</a:t>
            </a:r>
            <a:r>
              <a:rPr lang="fr-FR" sz="1600" i="1" dirty="0">
                <a:solidFill>
                  <a:schemeClr val="tx1"/>
                </a:solidFill>
              </a:rPr>
              <a:t> Methods, 2009)</a:t>
            </a:r>
          </a:p>
          <a:p>
            <a:pPr lvl="1">
              <a:buFont typeface="Arial" panose="020B0604020202020204" pitchFamily="34" charset="0"/>
              <a:buChar char="•"/>
            </a:pPr>
            <a:r>
              <a:rPr lang="fr-FR" sz="1400" dirty="0">
                <a:solidFill>
                  <a:schemeClr val="tx1"/>
                </a:solidFill>
              </a:rPr>
              <a:t>100 % de détection par des opérateurs non spécialistes en conditions réelles</a:t>
            </a:r>
          </a:p>
          <a:p>
            <a:pPr lvl="1">
              <a:buFont typeface="Arial" panose="020B0604020202020204" pitchFamily="34" charset="0"/>
              <a:buChar char="•"/>
            </a:pPr>
            <a:r>
              <a:rPr lang="fr-FR" sz="1400" dirty="0">
                <a:solidFill>
                  <a:schemeClr val="tx1"/>
                </a:solidFill>
              </a:rPr>
              <a:t>Plus grande précision que la méthode de référence </a:t>
            </a:r>
          </a:p>
          <a:p>
            <a:endParaRPr lang="en-US" altLang="en-US" sz="1800" b="1" dirty="0"/>
          </a:p>
          <a:p>
            <a:endParaRPr lang="en-US" altLang="en-US" sz="1800" b="1" dirty="0"/>
          </a:p>
          <a:p>
            <a:endParaRPr lang="en-US" altLang="en-US" sz="1800" b="1" dirty="0"/>
          </a:p>
        </p:txBody>
      </p:sp>
      <p:pic>
        <p:nvPicPr>
          <p:cNvPr id="17" name="Picture 2">
            <a:extLst>
              <a:ext uri="{FF2B5EF4-FFF2-40B4-BE49-F238E27FC236}">
                <a16:creationId xmlns:a16="http://schemas.microsoft.com/office/drawing/2014/main" id="{49A3F6CB-B597-4D64-8642-3D6572C57F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819"/>
          <a:stretch/>
        </p:blipFill>
        <p:spPr bwMode="auto">
          <a:xfrm>
            <a:off x="160117" y="2782209"/>
            <a:ext cx="6333679" cy="64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a:extLst>
              <a:ext uri="{FF2B5EF4-FFF2-40B4-BE49-F238E27FC236}">
                <a16:creationId xmlns:a16="http://schemas.microsoft.com/office/drawing/2014/main" id="{36495987-8577-4698-93E9-E75658F64FA4}"/>
              </a:ext>
            </a:extLst>
          </p:cNvPr>
          <p:cNvSpPr/>
          <p:nvPr/>
        </p:nvSpPr>
        <p:spPr>
          <a:xfrm>
            <a:off x="393510" y="6519446"/>
            <a:ext cx="7683690" cy="338554"/>
          </a:xfrm>
          <a:prstGeom prst="rect">
            <a:avLst/>
          </a:prstGeom>
        </p:spPr>
        <p:txBody>
          <a:bodyPr wrap="square">
            <a:spAutoFit/>
          </a:bodyPr>
          <a:lstStyle/>
          <a:p>
            <a:pPr marL="0" indent="0">
              <a:buNone/>
            </a:pPr>
            <a:r>
              <a:rPr lang="fr-FR" sz="1600" i="1"/>
              <a:t>*** Données et rapports liés aux approbations / certificats disponibles</a:t>
            </a:r>
          </a:p>
        </p:txBody>
      </p:sp>
      <p:pic>
        <p:nvPicPr>
          <p:cNvPr id="19" name="Picture 2" descr="https://pbs.twimg.com/profile_images/448506786685808640/pSuisvb6_400x400.png">
            <a:extLst>
              <a:ext uri="{FF2B5EF4-FFF2-40B4-BE49-F238E27FC236}">
                <a16:creationId xmlns:a16="http://schemas.microsoft.com/office/drawing/2014/main" id="{2106E88F-0CB5-4A59-A0AA-6BD62507B6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827" y="1828800"/>
            <a:ext cx="1283373" cy="128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a:extLst>
              <a:ext uri="{FF2B5EF4-FFF2-40B4-BE49-F238E27FC236}">
                <a16:creationId xmlns:a16="http://schemas.microsoft.com/office/drawing/2014/main" id="{DE54F16D-14E9-44D7-9332-3AEC068E31C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783" y="4876800"/>
            <a:ext cx="4444100" cy="170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a:extLst>
              <a:ext uri="{FF2B5EF4-FFF2-40B4-BE49-F238E27FC236}">
                <a16:creationId xmlns:a16="http://schemas.microsoft.com/office/drawing/2014/main" id="{1FCD6254-6E33-4549-B4A2-DEA5201C8CE2}"/>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34275"/>
          <a:stretch/>
        </p:blipFill>
        <p:spPr bwMode="auto">
          <a:xfrm>
            <a:off x="5015845" y="4876800"/>
            <a:ext cx="3594755" cy="170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a:extLst>
              <a:ext uri="{FF2B5EF4-FFF2-40B4-BE49-F238E27FC236}">
                <a16:creationId xmlns:a16="http://schemas.microsoft.com/office/drawing/2014/main" id="{B0E5F3B8-B5A4-4456-A9DB-291C9D1A0C24}"/>
              </a:ext>
            </a:extLst>
          </p:cNvPr>
          <p:cNvSpPr/>
          <p:nvPr/>
        </p:nvSpPr>
        <p:spPr>
          <a:xfrm>
            <a:off x="3326957" y="4876800"/>
            <a:ext cx="706264" cy="1724897"/>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a:solidFill>
                  <a:srgbClr val="00CC00"/>
                </a:solidFill>
              </a:ln>
              <a:solidFill>
                <a:srgbClr val="00CC00"/>
              </a:solidFill>
            </a:endParaRPr>
          </a:p>
        </p:txBody>
      </p:sp>
      <p:sp>
        <p:nvSpPr>
          <p:cNvPr id="24" name="Rectangle 23">
            <a:extLst>
              <a:ext uri="{FF2B5EF4-FFF2-40B4-BE49-F238E27FC236}">
                <a16:creationId xmlns:a16="http://schemas.microsoft.com/office/drawing/2014/main" id="{8EF7DFB3-6F1A-481A-979C-5A7C6ED83846}"/>
              </a:ext>
            </a:extLst>
          </p:cNvPr>
          <p:cNvSpPr/>
          <p:nvPr/>
        </p:nvSpPr>
        <p:spPr>
          <a:xfrm>
            <a:off x="4264103" y="4876800"/>
            <a:ext cx="706264" cy="1724897"/>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a:solidFill>
                  <a:srgbClr val="00CC00"/>
                </a:solidFill>
              </a:ln>
              <a:solidFill>
                <a:srgbClr val="00CC00"/>
              </a:solidFill>
            </a:endParaRPr>
          </a:p>
        </p:txBody>
      </p:sp>
      <p:sp>
        <p:nvSpPr>
          <p:cNvPr id="25" name="Rectangle 24">
            <a:extLst>
              <a:ext uri="{FF2B5EF4-FFF2-40B4-BE49-F238E27FC236}">
                <a16:creationId xmlns:a16="http://schemas.microsoft.com/office/drawing/2014/main" id="{AED3EDB8-BBF0-4926-9C67-E0118F7F5C97}"/>
              </a:ext>
            </a:extLst>
          </p:cNvPr>
          <p:cNvSpPr/>
          <p:nvPr/>
        </p:nvSpPr>
        <p:spPr>
          <a:xfrm>
            <a:off x="6704851" y="4828303"/>
            <a:ext cx="706264" cy="1724897"/>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a:solidFill>
                  <a:srgbClr val="00CC00"/>
                </a:solidFill>
              </a:ln>
              <a:solidFill>
                <a:srgbClr val="00CC00"/>
              </a:solidFill>
            </a:endParaRPr>
          </a:p>
        </p:txBody>
      </p:sp>
      <p:sp>
        <p:nvSpPr>
          <p:cNvPr id="26" name="Rectangle 25">
            <a:extLst>
              <a:ext uri="{FF2B5EF4-FFF2-40B4-BE49-F238E27FC236}">
                <a16:creationId xmlns:a16="http://schemas.microsoft.com/office/drawing/2014/main" id="{AF8D0595-1B58-4D08-9FE9-16E603A5B53C}"/>
              </a:ext>
            </a:extLst>
          </p:cNvPr>
          <p:cNvSpPr/>
          <p:nvPr/>
        </p:nvSpPr>
        <p:spPr>
          <a:xfrm>
            <a:off x="7868241" y="4828303"/>
            <a:ext cx="706264" cy="1724897"/>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n>
                <a:solidFill>
                  <a:srgbClr val="00CC00"/>
                </a:solidFill>
              </a:ln>
              <a:solidFill>
                <a:srgbClr val="00CC00"/>
              </a:solidFill>
            </a:endParaRPr>
          </a:p>
        </p:txBody>
      </p:sp>
      <p:pic>
        <p:nvPicPr>
          <p:cNvPr id="27" name="Picture 4" descr="http://twp.tweed.on.ca/photos/custom/Rachelle/Nicholas/751681.jpg">
            <a:extLst>
              <a:ext uri="{FF2B5EF4-FFF2-40B4-BE49-F238E27FC236}">
                <a16:creationId xmlns:a16="http://schemas.microsoft.com/office/drawing/2014/main" id="{28DD1E2E-8063-4D8A-B3BB-CAC9BE751A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3785514"/>
            <a:ext cx="2256172" cy="544746"/>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5">
            <a:extLst>
              <a:ext uri="{FF2B5EF4-FFF2-40B4-BE49-F238E27FC236}">
                <a16:creationId xmlns:a16="http://schemas.microsoft.com/office/drawing/2014/main" id="{4264C572-D084-46EC-A7C6-E8B971986D0A}"/>
              </a:ext>
            </a:extLst>
          </p:cNvPr>
          <p:cNvSpPr>
            <a:spLocks noGrp="1"/>
          </p:cNvSpPr>
          <p:nvPr>
            <p:ph type="title"/>
          </p:nvPr>
        </p:nvSpPr>
        <p:spPr>
          <a:xfrm>
            <a:off x="457200" y="533400"/>
            <a:ext cx="4114800" cy="609600"/>
          </a:xfrm>
        </p:spPr>
        <p:txBody>
          <a:bodyPr/>
          <a:lstStyle/>
          <a:p>
            <a:r>
              <a:rPr lang="fr-FR"/>
              <a:t>Validation – Précision et approbations</a:t>
            </a:r>
          </a:p>
        </p:txBody>
      </p:sp>
      <p:sp>
        <p:nvSpPr>
          <p:cNvPr id="2" name="Slide Number Placeholder 1">
            <a:extLst>
              <a:ext uri="{FF2B5EF4-FFF2-40B4-BE49-F238E27FC236}">
                <a16:creationId xmlns:a16="http://schemas.microsoft.com/office/drawing/2014/main" id="{5FF6C643-7F2D-4B22-88AC-607EC950653D}"/>
              </a:ext>
            </a:extLst>
          </p:cNvPr>
          <p:cNvSpPr>
            <a:spLocks noGrp="1"/>
          </p:cNvSpPr>
          <p:nvPr>
            <p:ph type="sldNum" sz="quarter" idx="12"/>
          </p:nvPr>
        </p:nvSpPr>
        <p:spPr/>
        <p:txBody>
          <a:bodyPr/>
          <a:lstStyle/>
          <a:p>
            <a:fld id="{7BB70465-92B7-48B1-996F-090AB0317929}" type="slidenum">
              <a:rPr lang="en-US" smtClean="0"/>
              <a:t>23</a:t>
            </a:fld>
            <a:endParaRPr lang="en-US"/>
          </a:p>
        </p:txBody>
      </p:sp>
      <p:sp>
        <p:nvSpPr>
          <p:cNvPr id="16" name="ZoneTexte 15">
            <a:extLst>
              <a:ext uri="{FF2B5EF4-FFF2-40B4-BE49-F238E27FC236}">
                <a16:creationId xmlns:a16="http://schemas.microsoft.com/office/drawing/2014/main" id="{22FFF56D-EA00-4F19-8329-F0C556C3D042}"/>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3" name="ZoneTexte 2">
            <a:extLst>
              <a:ext uri="{FF2B5EF4-FFF2-40B4-BE49-F238E27FC236}">
                <a16:creationId xmlns:a16="http://schemas.microsoft.com/office/drawing/2014/main" id="{F1946FFE-FA09-42CC-B51A-DAFC8552F401}"/>
              </a:ext>
            </a:extLst>
          </p:cNvPr>
          <p:cNvSpPr txBox="1"/>
          <p:nvPr/>
        </p:nvSpPr>
        <p:spPr>
          <a:xfrm>
            <a:off x="305181" y="2768170"/>
            <a:ext cx="6082872" cy="738664"/>
          </a:xfrm>
          <a:prstGeom prst="rect">
            <a:avLst/>
          </a:prstGeom>
          <a:solidFill>
            <a:srgbClr val="FFFF00"/>
          </a:solidFill>
        </p:spPr>
        <p:txBody>
          <a:bodyPr wrap="square" rtlCol="0">
            <a:spAutoFit/>
          </a:bodyPr>
          <a:lstStyle/>
          <a:p>
            <a:r>
              <a:rPr lang="fr-FR" sz="1400" dirty="0"/>
              <a:t>Les résultats présentés ont démontré que la méthode ENDETEC™ était plus sensible que la procédure de référence pour les organismes cibles définis et que sa spécificité était comparable pour les coliformes totaux et </a:t>
            </a:r>
            <a:r>
              <a:rPr lang="fr-FR" sz="1400" i="1" dirty="0"/>
              <a:t>E. coli</a:t>
            </a:r>
            <a:r>
              <a:rPr lang="fr-FR" sz="1400" dirty="0"/>
              <a:t>. </a:t>
            </a:r>
          </a:p>
        </p:txBody>
      </p:sp>
    </p:spTree>
    <p:extLst>
      <p:ext uri="{BB962C8B-B14F-4D97-AF65-F5344CB8AC3E}">
        <p14:creationId xmlns:p14="http://schemas.microsoft.com/office/powerpoint/2010/main" val="410844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5">
            <a:extLst>
              <a:ext uri="{FF2B5EF4-FFF2-40B4-BE49-F238E27FC236}">
                <a16:creationId xmlns:a16="http://schemas.microsoft.com/office/drawing/2014/main" id="{93C475A0-AF55-47D9-AAC0-016ABB69FA07}"/>
              </a:ext>
            </a:extLst>
          </p:cNvPr>
          <p:cNvSpPr>
            <a:spLocks noGrp="1"/>
          </p:cNvSpPr>
          <p:nvPr>
            <p:ph type="title"/>
          </p:nvPr>
        </p:nvSpPr>
        <p:spPr>
          <a:xfrm>
            <a:off x="457200" y="609600"/>
            <a:ext cx="4114800" cy="609600"/>
          </a:xfrm>
        </p:spPr>
        <p:txBody>
          <a:bodyPr/>
          <a:lstStyle/>
          <a:p>
            <a:r>
              <a:rPr lang="fr-FR"/>
              <a:t>Validation – Précision et approbations</a:t>
            </a:r>
          </a:p>
        </p:txBody>
      </p:sp>
      <p:pic>
        <p:nvPicPr>
          <p:cNvPr id="1026" name="Picture 2" descr="Image result for nata australia">
            <a:extLst>
              <a:ext uri="{FF2B5EF4-FFF2-40B4-BE49-F238E27FC236}">
                <a16:creationId xmlns:a16="http://schemas.microsoft.com/office/drawing/2014/main" id="{6B7492FE-8BE9-4959-9576-D6D631A52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2152650"/>
            <a:ext cx="2400300" cy="342170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3">
            <a:extLst>
              <a:ext uri="{FF2B5EF4-FFF2-40B4-BE49-F238E27FC236}">
                <a16:creationId xmlns:a16="http://schemas.microsoft.com/office/drawing/2014/main" id="{B1CEE7C3-336E-4CB2-9DEB-ED83549E4E86}"/>
              </a:ext>
            </a:extLst>
          </p:cNvPr>
          <p:cNvSpPr txBox="1">
            <a:spLocks noChangeArrowheads="1"/>
          </p:cNvSpPr>
          <p:nvPr/>
        </p:nvSpPr>
        <p:spPr bwMode="auto">
          <a:xfrm>
            <a:off x="381000" y="2133600"/>
            <a:ext cx="5363517" cy="2756396"/>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3"/>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4"/>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r>
              <a:rPr lang="fr-FR" sz="2000" b="1">
                <a:solidFill>
                  <a:schemeClr val="tx1"/>
                </a:solidFill>
              </a:rPr>
              <a:t>Certification NATA obtenue par Tamworth Environmental Laboratory</a:t>
            </a:r>
          </a:p>
          <a:p>
            <a:pPr lvl="1"/>
            <a:r>
              <a:rPr lang="fr-FR" sz="1600">
                <a:solidFill>
                  <a:schemeClr val="tx1"/>
                </a:solidFill>
              </a:rPr>
              <a:t>La méthode répond aux exigences de l’Association australienne des autorités chargées des tests (NATA) </a:t>
            </a:r>
          </a:p>
          <a:p>
            <a:pPr lvl="1"/>
            <a:r>
              <a:rPr lang="fr-FR" sz="1600">
                <a:solidFill>
                  <a:schemeClr val="tx1"/>
                </a:solidFill>
              </a:rPr>
              <a:t>Le laboratoire n’avait jusqu’à présent pas obtenu de certification pour les tests microbiologiques</a:t>
            </a:r>
          </a:p>
          <a:p>
            <a:pPr marL="0" indent="0">
              <a:buNone/>
            </a:pPr>
            <a:endParaRPr lang="en-US" altLang="en-US" sz="2000" b="1" kern="0" dirty="0">
              <a:solidFill>
                <a:schemeClr val="tx1"/>
              </a:solidFill>
            </a:endParaRPr>
          </a:p>
          <a:p>
            <a:r>
              <a:rPr lang="fr-FR" sz="2000" b="1">
                <a:solidFill>
                  <a:schemeClr val="tx1"/>
                </a:solidFill>
              </a:rPr>
              <a:t>Certification NATA obtenue par le programme de test de Gold Coast Water et des Jeux du Commonwealth</a:t>
            </a:r>
          </a:p>
          <a:p>
            <a:pPr lvl="1"/>
            <a:r>
              <a:rPr lang="fr-FR" sz="1600">
                <a:solidFill>
                  <a:schemeClr val="tx1"/>
                </a:solidFill>
              </a:rPr>
              <a:t>Tests E. coli et entérocoques dans les eaux environnementales</a:t>
            </a:r>
          </a:p>
          <a:p>
            <a:pPr lvl="1"/>
            <a:r>
              <a:rPr lang="fr-FR" sz="1600">
                <a:solidFill>
                  <a:schemeClr val="tx1"/>
                </a:solidFill>
              </a:rPr>
              <a:t>Via « certification en ligne »</a:t>
            </a:r>
          </a:p>
        </p:txBody>
      </p:sp>
      <p:sp>
        <p:nvSpPr>
          <p:cNvPr id="5" name="ZoneTexte 4">
            <a:extLst>
              <a:ext uri="{FF2B5EF4-FFF2-40B4-BE49-F238E27FC236}">
                <a16:creationId xmlns:a16="http://schemas.microsoft.com/office/drawing/2014/main" id="{2BCE37BD-2BCA-4629-9EE9-1503B077D427}"/>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26381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B885478D-156A-4C85-9DCB-812E77B4C831}"/>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25</a:t>
            </a:fld>
            <a:endParaRPr lang="en-GB" altLang="en-US" sz="1000">
              <a:solidFill>
                <a:schemeClr val="bg1"/>
              </a:solidFill>
            </a:endParaRPr>
          </a:p>
        </p:txBody>
      </p:sp>
      <p:sp>
        <p:nvSpPr>
          <p:cNvPr id="17" name="Rectangle 16">
            <a:extLst>
              <a:ext uri="{FF2B5EF4-FFF2-40B4-BE49-F238E27FC236}">
                <a16:creationId xmlns:a16="http://schemas.microsoft.com/office/drawing/2014/main" id="{5B88B2CA-A707-4F8A-90A6-47C526DE2819}"/>
              </a:ext>
            </a:extLst>
          </p:cNvPr>
          <p:cNvSpPr/>
          <p:nvPr/>
        </p:nvSpPr>
        <p:spPr>
          <a:xfrm>
            <a:off x="218364" y="6422890"/>
            <a:ext cx="7683690" cy="338554"/>
          </a:xfrm>
          <a:prstGeom prst="rect">
            <a:avLst/>
          </a:prstGeom>
        </p:spPr>
        <p:txBody>
          <a:bodyPr wrap="square">
            <a:spAutoFit/>
          </a:bodyPr>
          <a:lstStyle/>
          <a:p>
            <a:pPr marL="0" indent="0">
              <a:buNone/>
            </a:pPr>
            <a:r>
              <a:rPr lang="fr-FR" sz="1600" i="1"/>
              <a:t>*** Données et rapports liés aux approbations / certificats disponibles</a:t>
            </a:r>
          </a:p>
        </p:txBody>
      </p:sp>
      <p:sp>
        <p:nvSpPr>
          <p:cNvPr id="18" name="Rectangle 3">
            <a:extLst>
              <a:ext uri="{FF2B5EF4-FFF2-40B4-BE49-F238E27FC236}">
                <a16:creationId xmlns:a16="http://schemas.microsoft.com/office/drawing/2014/main" id="{E06857A8-7124-4E81-8E6D-C3A294697076}"/>
              </a:ext>
            </a:extLst>
          </p:cNvPr>
          <p:cNvSpPr txBox="1">
            <a:spLocks noChangeArrowheads="1"/>
          </p:cNvSpPr>
          <p:nvPr/>
        </p:nvSpPr>
        <p:spPr bwMode="auto">
          <a:xfrm>
            <a:off x="280045" y="5466449"/>
            <a:ext cx="4868579" cy="921471"/>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r>
              <a:rPr lang="fr-FR" sz="1600" b="1" dirty="0">
                <a:solidFill>
                  <a:schemeClr val="tx1"/>
                </a:solidFill>
              </a:rPr>
              <a:t>Étude et rapport de l’EPA liés à la vérification des technologies environnementales</a:t>
            </a:r>
          </a:p>
          <a:p>
            <a:pPr lvl="1"/>
            <a:r>
              <a:rPr lang="fr-FR" sz="1400" i="1" dirty="0">
                <a:solidFill>
                  <a:schemeClr val="tx1"/>
                </a:solidFill>
              </a:rPr>
              <a:t>« Méthode très facile à utiliser, inutile de recourir à un technicien »</a:t>
            </a:r>
          </a:p>
        </p:txBody>
      </p:sp>
      <p:sp>
        <p:nvSpPr>
          <p:cNvPr id="19" name="Rectangle 3">
            <a:extLst>
              <a:ext uri="{FF2B5EF4-FFF2-40B4-BE49-F238E27FC236}">
                <a16:creationId xmlns:a16="http://schemas.microsoft.com/office/drawing/2014/main" id="{F99D01C3-0BD2-4A8A-B3A6-A87E9826F305}"/>
              </a:ext>
            </a:extLst>
          </p:cNvPr>
          <p:cNvSpPr txBox="1">
            <a:spLocks noChangeArrowheads="1"/>
          </p:cNvSpPr>
          <p:nvPr/>
        </p:nvSpPr>
        <p:spPr bwMode="auto">
          <a:xfrm>
            <a:off x="300307" y="1953619"/>
            <a:ext cx="4848317" cy="294183"/>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r>
              <a:rPr lang="fr-FR" sz="1600" b="1">
                <a:solidFill>
                  <a:schemeClr val="tx1"/>
                </a:solidFill>
              </a:rPr>
              <a:t>Département de la Santé des Philippines</a:t>
            </a:r>
          </a:p>
        </p:txBody>
      </p:sp>
      <p:pic>
        <p:nvPicPr>
          <p:cNvPr id="21" name="Picture 2" descr="http://cyclingconf.org.nz/system/files/images/MinOfHealth.png">
            <a:extLst>
              <a:ext uri="{FF2B5EF4-FFF2-40B4-BE49-F238E27FC236}">
                <a16:creationId xmlns:a16="http://schemas.microsoft.com/office/drawing/2014/main" id="{E2154B0F-4364-4D04-B215-9E140AA02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022" y="2795393"/>
            <a:ext cx="2569978" cy="78600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gleon.org/sites/default/files/uploaded/sites/default/files/photos/Logo%20NIER-2.png">
            <a:extLst>
              <a:ext uri="{FF2B5EF4-FFF2-40B4-BE49-F238E27FC236}">
                <a16:creationId xmlns:a16="http://schemas.microsoft.com/office/drawing/2014/main" id="{8A22778E-95CE-413B-8B0E-B5F5AA9FD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791" y="3735538"/>
            <a:ext cx="2606609" cy="760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9E8152A2-8C47-48BC-86ED-C96A99CACA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818" y="4715251"/>
            <a:ext cx="2610382" cy="179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Rectangle 3">
            <a:extLst>
              <a:ext uri="{FF2B5EF4-FFF2-40B4-BE49-F238E27FC236}">
                <a16:creationId xmlns:a16="http://schemas.microsoft.com/office/drawing/2014/main" id="{811EA628-EE46-45B0-8A6D-0AD3978E48CD}"/>
              </a:ext>
            </a:extLst>
          </p:cNvPr>
          <p:cNvSpPr txBox="1">
            <a:spLocks noChangeArrowheads="1"/>
          </p:cNvSpPr>
          <p:nvPr/>
        </p:nvSpPr>
        <p:spPr bwMode="auto">
          <a:xfrm>
            <a:off x="276373" y="3505200"/>
            <a:ext cx="4752827" cy="786626"/>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r>
              <a:rPr lang="fr-FR" sz="1600" b="1" dirty="0">
                <a:solidFill>
                  <a:schemeClr val="tx1"/>
                </a:solidFill>
              </a:rPr>
              <a:t>National Institute of </a:t>
            </a:r>
            <a:r>
              <a:rPr lang="fr-FR" sz="1600" b="1" dirty="0" err="1">
                <a:solidFill>
                  <a:schemeClr val="tx1"/>
                </a:solidFill>
              </a:rPr>
              <a:t>Environmental</a:t>
            </a:r>
            <a:r>
              <a:rPr lang="fr-FR" sz="1600" b="1" dirty="0">
                <a:solidFill>
                  <a:schemeClr val="tx1"/>
                </a:solidFill>
              </a:rPr>
              <a:t> </a:t>
            </a:r>
            <a:r>
              <a:rPr lang="fr-FR" sz="1600" b="1" dirty="0" err="1">
                <a:solidFill>
                  <a:schemeClr val="tx1"/>
                </a:solidFill>
              </a:rPr>
              <a:t>Research</a:t>
            </a:r>
            <a:r>
              <a:rPr lang="fr-FR" sz="1600" b="1" dirty="0">
                <a:solidFill>
                  <a:schemeClr val="tx1"/>
                </a:solidFill>
              </a:rPr>
              <a:t> (Institut national de recherche environnementale) </a:t>
            </a:r>
          </a:p>
          <a:p>
            <a:pPr marL="0" indent="0">
              <a:buNone/>
            </a:pPr>
            <a:r>
              <a:rPr lang="fr-FR" sz="1600" b="1" dirty="0">
                <a:solidFill>
                  <a:schemeClr val="tx1"/>
                </a:solidFill>
              </a:rPr>
              <a:t>     (NIER), Corée du Sud</a:t>
            </a:r>
          </a:p>
        </p:txBody>
      </p:sp>
      <p:pic>
        <p:nvPicPr>
          <p:cNvPr id="25" name="Picture 2">
            <a:extLst>
              <a:ext uri="{FF2B5EF4-FFF2-40B4-BE49-F238E27FC236}">
                <a16:creationId xmlns:a16="http://schemas.microsoft.com/office/drawing/2014/main" id="{3035332B-818F-4D36-BF7A-C349DA71E0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1543195"/>
            <a:ext cx="2977487" cy="9714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Rectangle 3">
            <a:extLst>
              <a:ext uri="{FF2B5EF4-FFF2-40B4-BE49-F238E27FC236}">
                <a16:creationId xmlns:a16="http://schemas.microsoft.com/office/drawing/2014/main" id="{C2EC28C0-50CC-4DDC-97DE-AD8AB6E93656}"/>
              </a:ext>
            </a:extLst>
          </p:cNvPr>
          <p:cNvSpPr txBox="1">
            <a:spLocks noChangeArrowheads="1"/>
          </p:cNvSpPr>
          <p:nvPr/>
        </p:nvSpPr>
        <p:spPr bwMode="auto">
          <a:xfrm>
            <a:off x="275283" y="2556403"/>
            <a:ext cx="5668317" cy="724494"/>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r>
              <a:rPr lang="fr-FR" sz="1600" b="1" dirty="0">
                <a:solidFill>
                  <a:schemeClr val="tx1"/>
                </a:solidFill>
              </a:rPr>
              <a:t>Approbation du ministère de la Santé de Nouvelle-Zélande</a:t>
            </a:r>
          </a:p>
          <a:p>
            <a:pPr lvl="1"/>
            <a:r>
              <a:rPr lang="fr-FR" sz="1400" i="1" dirty="0">
                <a:solidFill>
                  <a:schemeClr val="tx1"/>
                </a:solidFill>
              </a:rPr>
              <a:t>« Le ministère de la Santé estime que TECTA B16 peut être utilisé pour le contrôle de la conformité bactériologique »</a:t>
            </a:r>
          </a:p>
        </p:txBody>
      </p:sp>
      <p:sp>
        <p:nvSpPr>
          <p:cNvPr id="28" name="Title 5">
            <a:extLst>
              <a:ext uri="{FF2B5EF4-FFF2-40B4-BE49-F238E27FC236}">
                <a16:creationId xmlns:a16="http://schemas.microsoft.com/office/drawing/2014/main" id="{21B43B5E-FC95-4EE1-B55E-6B8C1FFB2F37}"/>
              </a:ext>
            </a:extLst>
          </p:cNvPr>
          <p:cNvSpPr>
            <a:spLocks noGrp="1"/>
          </p:cNvSpPr>
          <p:nvPr>
            <p:ph type="title"/>
          </p:nvPr>
        </p:nvSpPr>
        <p:spPr>
          <a:xfrm>
            <a:off x="457200" y="609600"/>
            <a:ext cx="4114800" cy="609600"/>
          </a:xfrm>
        </p:spPr>
        <p:txBody>
          <a:bodyPr/>
          <a:lstStyle/>
          <a:p>
            <a:r>
              <a:rPr lang="fr-FR"/>
              <a:t>Validation – Précision et approbations</a:t>
            </a:r>
          </a:p>
        </p:txBody>
      </p:sp>
      <p:sp>
        <p:nvSpPr>
          <p:cNvPr id="29" name="Rectangle 3">
            <a:extLst>
              <a:ext uri="{FF2B5EF4-FFF2-40B4-BE49-F238E27FC236}">
                <a16:creationId xmlns:a16="http://schemas.microsoft.com/office/drawing/2014/main" id="{98653E27-5709-4D24-B37A-CED2C30EE729}"/>
              </a:ext>
            </a:extLst>
          </p:cNvPr>
          <p:cNvSpPr txBox="1">
            <a:spLocks noChangeArrowheads="1"/>
          </p:cNvSpPr>
          <p:nvPr/>
        </p:nvSpPr>
        <p:spPr bwMode="auto">
          <a:xfrm>
            <a:off x="257083" y="4345297"/>
            <a:ext cx="3724439" cy="892552"/>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r>
              <a:rPr lang="fr-FR" sz="1600" b="1">
                <a:solidFill>
                  <a:schemeClr val="tx1"/>
                </a:solidFill>
              </a:rPr>
              <a:t>Certification AOAC</a:t>
            </a:r>
          </a:p>
          <a:p>
            <a:pPr lvl="1"/>
            <a:r>
              <a:rPr lang="fr-FR" sz="1400" i="1">
                <a:solidFill>
                  <a:schemeClr val="tx1"/>
                </a:solidFill>
              </a:rPr>
              <a:t>« Performance identique aux méthodes de référence, à la limite de détection d’un organisme viable dans un échantillon de 100 ml »</a:t>
            </a:r>
          </a:p>
        </p:txBody>
      </p:sp>
      <p:sp>
        <p:nvSpPr>
          <p:cNvPr id="2" name="Slide Number Placeholder 1">
            <a:extLst>
              <a:ext uri="{FF2B5EF4-FFF2-40B4-BE49-F238E27FC236}">
                <a16:creationId xmlns:a16="http://schemas.microsoft.com/office/drawing/2014/main" id="{776173AE-FFE2-44F5-A2ED-D3EEC632900D}"/>
              </a:ext>
            </a:extLst>
          </p:cNvPr>
          <p:cNvSpPr>
            <a:spLocks noGrp="1"/>
          </p:cNvSpPr>
          <p:nvPr>
            <p:ph type="sldNum" sz="quarter" idx="12"/>
          </p:nvPr>
        </p:nvSpPr>
        <p:spPr/>
        <p:txBody>
          <a:bodyPr/>
          <a:lstStyle/>
          <a:p>
            <a:fld id="{7BB70465-92B7-48B1-996F-090AB0317929}" type="slidenum">
              <a:rPr lang="en-US" smtClean="0"/>
              <a:t>25</a:t>
            </a:fld>
            <a:endParaRPr lang="en-US"/>
          </a:p>
        </p:txBody>
      </p:sp>
      <p:sp>
        <p:nvSpPr>
          <p:cNvPr id="15" name="ZoneTexte 14">
            <a:extLst>
              <a:ext uri="{FF2B5EF4-FFF2-40B4-BE49-F238E27FC236}">
                <a16:creationId xmlns:a16="http://schemas.microsoft.com/office/drawing/2014/main" id="{AE5525DF-5C9C-4387-8545-4D02A99C640D}"/>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1884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a:extLst>
              <a:ext uri="{FF2B5EF4-FFF2-40B4-BE49-F238E27FC236}">
                <a16:creationId xmlns:a16="http://schemas.microsoft.com/office/drawing/2014/main" id="{CD76BC16-7D11-4BDA-A00E-1EA7A373205F}"/>
              </a:ext>
            </a:extLst>
          </p:cNvPr>
          <p:cNvSpPr>
            <a:spLocks noGrp="1"/>
          </p:cNvSpPr>
          <p:nvPr>
            <p:ph type="title"/>
          </p:nvPr>
        </p:nvSpPr>
        <p:spPr>
          <a:xfrm>
            <a:off x="457200" y="533400"/>
            <a:ext cx="4114800" cy="609600"/>
          </a:xfrm>
        </p:spPr>
        <p:txBody>
          <a:bodyPr/>
          <a:lstStyle/>
          <a:p>
            <a:r>
              <a:rPr lang="fr-FR"/>
              <a:t>Validation – Précision et approbations</a:t>
            </a:r>
          </a:p>
        </p:txBody>
      </p:sp>
      <p:sp>
        <p:nvSpPr>
          <p:cNvPr id="33" name="Rectangle 3">
            <a:extLst>
              <a:ext uri="{FF2B5EF4-FFF2-40B4-BE49-F238E27FC236}">
                <a16:creationId xmlns:a16="http://schemas.microsoft.com/office/drawing/2014/main" id="{1CC129C8-BA1E-4E67-BB88-5A7660DDFF04}"/>
              </a:ext>
            </a:extLst>
          </p:cNvPr>
          <p:cNvSpPr txBox="1">
            <a:spLocks noChangeArrowheads="1"/>
          </p:cNvSpPr>
          <p:nvPr/>
        </p:nvSpPr>
        <p:spPr bwMode="auto">
          <a:xfrm>
            <a:off x="228600" y="1447800"/>
            <a:ext cx="8686800" cy="2657331"/>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marL="0" indent="0">
              <a:buNone/>
            </a:pPr>
            <a:r>
              <a:rPr lang="fr-FR" sz="2000" b="1" dirty="0">
                <a:solidFill>
                  <a:schemeClr val="tx1"/>
                </a:solidFill>
              </a:rPr>
              <a:t>Étude de l’université </a:t>
            </a:r>
            <a:r>
              <a:rPr lang="fr-FR" sz="2000" b="1" dirty="0" err="1">
                <a:solidFill>
                  <a:schemeClr val="tx1"/>
                </a:solidFill>
              </a:rPr>
              <a:t>Monash</a:t>
            </a:r>
            <a:r>
              <a:rPr lang="fr-FR" sz="2000" b="1" dirty="0">
                <a:solidFill>
                  <a:schemeClr val="tx1"/>
                </a:solidFill>
              </a:rPr>
              <a:t> - </a:t>
            </a:r>
            <a:r>
              <a:rPr lang="fr-FR" sz="2000" b="1" i="1" dirty="0">
                <a:solidFill>
                  <a:schemeClr val="tx1"/>
                </a:solidFill>
              </a:rPr>
              <a:t>Evaluation of Techniques for </a:t>
            </a:r>
            <a:r>
              <a:rPr lang="fr-FR" sz="2000" b="1" i="1" dirty="0" err="1">
                <a:solidFill>
                  <a:schemeClr val="tx1"/>
                </a:solidFill>
              </a:rPr>
              <a:t>Measuring</a:t>
            </a:r>
            <a:r>
              <a:rPr lang="fr-FR" sz="2000" b="1" i="1" dirty="0">
                <a:solidFill>
                  <a:schemeClr val="tx1"/>
                </a:solidFill>
              </a:rPr>
              <a:t> </a:t>
            </a:r>
            <a:r>
              <a:rPr lang="fr-FR" sz="2000" b="1" i="1" dirty="0" err="1">
                <a:solidFill>
                  <a:schemeClr val="tx1"/>
                </a:solidFill>
              </a:rPr>
              <a:t>Microbial</a:t>
            </a:r>
            <a:r>
              <a:rPr lang="fr-FR" sz="2000" b="1" i="1" dirty="0">
                <a:solidFill>
                  <a:schemeClr val="tx1"/>
                </a:solidFill>
              </a:rPr>
              <a:t> </a:t>
            </a:r>
            <a:r>
              <a:rPr lang="fr-FR" sz="2000" b="1" i="1" dirty="0" err="1">
                <a:solidFill>
                  <a:schemeClr val="tx1"/>
                </a:solidFill>
              </a:rPr>
              <a:t>Hazards</a:t>
            </a:r>
            <a:r>
              <a:rPr lang="fr-FR" sz="2000" b="1" i="1" dirty="0">
                <a:solidFill>
                  <a:schemeClr val="tx1"/>
                </a:solidFill>
              </a:rPr>
              <a:t> in </a:t>
            </a:r>
            <a:r>
              <a:rPr lang="fr-FR" sz="2000" b="1" i="1" dirty="0" err="1">
                <a:solidFill>
                  <a:schemeClr val="tx1"/>
                </a:solidFill>
              </a:rPr>
              <a:t>Bathing</a:t>
            </a:r>
            <a:r>
              <a:rPr lang="fr-FR" sz="2000" b="1" i="1" dirty="0">
                <a:solidFill>
                  <a:schemeClr val="tx1"/>
                </a:solidFill>
              </a:rPr>
              <a:t> Waters: A Comparative </a:t>
            </a:r>
            <a:r>
              <a:rPr lang="fr-FR" sz="2000" b="1" i="1" dirty="0" err="1">
                <a:solidFill>
                  <a:schemeClr val="tx1"/>
                </a:solidFill>
              </a:rPr>
              <a:t>Study</a:t>
            </a:r>
            <a:r>
              <a:rPr lang="fr-FR" sz="2000" b="1" i="1" dirty="0">
                <a:solidFill>
                  <a:schemeClr val="tx1"/>
                </a:solidFill>
              </a:rPr>
              <a:t> (Étude comparative sur les techniques de mesure des risques microbiens dans les eaux de baignade) (PLOS One Journal, 2016)</a:t>
            </a:r>
          </a:p>
          <a:p>
            <a:r>
              <a:rPr lang="fr-FR" sz="2000" dirty="0">
                <a:solidFill>
                  <a:schemeClr val="tx1"/>
                </a:solidFill>
              </a:rPr>
              <a:t>Conclusions :</a:t>
            </a:r>
          </a:p>
          <a:p>
            <a:pPr lvl="1"/>
            <a:r>
              <a:rPr lang="fr-FR" sz="1400" dirty="0">
                <a:solidFill>
                  <a:schemeClr val="tx1"/>
                </a:solidFill>
              </a:rPr>
              <a:t>Forte corrélation avec la méthode de référence IDEXX </a:t>
            </a:r>
            <a:r>
              <a:rPr lang="fr-FR" sz="1400" dirty="0" err="1">
                <a:solidFill>
                  <a:schemeClr val="tx1"/>
                </a:solidFill>
              </a:rPr>
              <a:t>Colilert</a:t>
            </a:r>
            <a:endParaRPr lang="fr-FR" sz="1400" dirty="0">
              <a:solidFill>
                <a:schemeClr val="tx1"/>
              </a:solidFill>
            </a:endParaRPr>
          </a:p>
          <a:p>
            <a:pPr lvl="1"/>
            <a:r>
              <a:rPr lang="fr-FR" sz="1400" dirty="0">
                <a:solidFill>
                  <a:schemeClr val="tx1"/>
                </a:solidFill>
              </a:rPr>
              <a:t>Délais plus courts pour l’obtention des résultats (~12 heures contre 24 heures)</a:t>
            </a:r>
          </a:p>
          <a:p>
            <a:pPr lvl="1"/>
            <a:r>
              <a:rPr lang="fr-FR" sz="1400" dirty="0">
                <a:solidFill>
                  <a:schemeClr val="tx1"/>
                </a:solidFill>
              </a:rPr>
              <a:t>Pas de personnel spécifique nécessaire pour interpréter les résultats</a:t>
            </a:r>
          </a:p>
          <a:p>
            <a:pPr lvl="1"/>
            <a:r>
              <a:rPr lang="fr-FR" sz="1400" dirty="0">
                <a:solidFill>
                  <a:schemeClr val="tx1"/>
                </a:solidFill>
              </a:rPr>
              <a:t>Biais utilisateur réduit par rapport à des résultats subjectifs, grâce à une interprétation et un </a:t>
            </a:r>
            <a:r>
              <a:rPr lang="fr-FR" sz="1400" dirty="0" err="1">
                <a:solidFill>
                  <a:schemeClr val="tx1"/>
                </a:solidFill>
              </a:rPr>
              <a:t>reporting</a:t>
            </a:r>
            <a:r>
              <a:rPr lang="fr-FR" sz="1400" dirty="0">
                <a:solidFill>
                  <a:schemeClr val="tx1"/>
                </a:solidFill>
              </a:rPr>
              <a:t> automatiques</a:t>
            </a:r>
          </a:p>
        </p:txBody>
      </p:sp>
      <p:pic>
        <p:nvPicPr>
          <p:cNvPr id="6" name="Picture 5">
            <a:extLst>
              <a:ext uri="{FF2B5EF4-FFF2-40B4-BE49-F238E27FC236}">
                <a16:creationId xmlns:a16="http://schemas.microsoft.com/office/drawing/2014/main" id="{B2787F2E-61E1-41FD-808F-AA64AA77343A}"/>
              </a:ext>
            </a:extLst>
          </p:cNvPr>
          <p:cNvPicPr>
            <a:picLocks noChangeAspect="1"/>
          </p:cNvPicPr>
          <p:nvPr/>
        </p:nvPicPr>
        <p:blipFill>
          <a:blip r:embed="rId4"/>
          <a:stretch>
            <a:fillRect/>
          </a:stretch>
        </p:blipFill>
        <p:spPr>
          <a:xfrm>
            <a:off x="1299686" y="4068336"/>
            <a:ext cx="5443888" cy="2166605"/>
          </a:xfrm>
          <a:prstGeom prst="rect">
            <a:avLst/>
          </a:prstGeom>
        </p:spPr>
      </p:pic>
      <p:sp>
        <p:nvSpPr>
          <p:cNvPr id="34" name="Rectangle 33">
            <a:extLst>
              <a:ext uri="{FF2B5EF4-FFF2-40B4-BE49-F238E27FC236}">
                <a16:creationId xmlns:a16="http://schemas.microsoft.com/office/drawing/2014/main" id="{B8EE0BD9-7D86-4D89-8CFB-3BB04D250468}"/>
              </a:ext>
            </a:extLst>
          </p:cNvPr>
          <p:cNvSpPr/>
          <p:nvPr/>
        </p:nvSpPr>
        <p:spPr>
          <a:xfrm>
            <a:off x="152400" y="6334780"/>
            <a:ext cx="7620000" cy="523220"/>
          </a:xfrm>
          <a:prstGeom prst="rect">
            <a:avLst/>
          </a:prstGeom>
        </p:spPr>
        <p:txBody>
          <a:bodyPr wrap="square">
            <a:spAutoFit/>
          </a:bodyPr>
          <a:lstStyle/>
          <a:p>
            <a:r>
              <a:rPr lang="fr-FR" sz="1400" dirty="0" err="1">
                <a:solidFill>
                  <a:schemeClr val="bg1">
                    <a:lumMod val="50000"/>
                  </a:schemeClr>
                </a:solidFill>
                <a:latin typeface="Arial" panose="020B0604020202020204" pitchFamily="34" charset="0"/>
              </a:rPr>
              <a:t>Schang</a:t>
            </a:r>
            <a:r>
              <a:rPr lang="fr-FR" sz="1400" dirty="0">
                <a:solidFill>
                  <a:schemeClr val="bg1">
                    <a:lumMod val="50000"/>
                  </a:schemeClr>
                </a:solidFill>
                <a:latin typeface="Arial" panose="020B0604020202020204" pitchFamily="34" charset="0"/>
              </a:rPr>
              <a:t> </a:t>
            </a:r>
            <a:r>
              <a:rPr lang="fr-FR" sz="1400" i="1" dirty="0">
                <a:solidFill>
                  <a:schemeClr val="bg1">
                    <a:lumMod val="50000"/>
                  </a:schemeClr>
                </a:solidFill>
                <a:latin typeface="Arial" panose="020B0604020202020204" pitchFamily="34" charset="0"/>
              </a:rPr>
              <a:t>et al.</a:t>
            </a:r>
            <a:r>
              <a:rPr lang="fr-FR" sz="1400" dirty="0">
                <a:solidFill>
                  <a:schemeClr val="bg1">
                    <a:lumMod val="50000"/>
                  </a:schemeClr>
                </a:solidFill>
                <a:latin typeface="Arial" panose="020B0604020202020204" pitchFamily="34" charset="0"/>
              </a:rPr>
              <a:t> (2016). Evaluation of techniques for </a:t>
            </a:r>
            <a:r>
              <a:rPr lang="fr-FR" sz="1400" dirty="0" err="1">
                <a:solidFill>
                  <a:schemeClr val="bg1">
                    <a:lumMod val="50000"/>
                  </a:schemeClr>
                </a:solidFill>
                <a:latin typeface="Arial" panose="020B0604020202020204" pitchFamily="34" charset="0"/>
              </a:rPr>
              <a:t>measuring</a:t>
            </a:r>
            <a:r>
              <a:rPr lang="fr-FR" sz="1400" dirty="0">
                <a:solidFill>
                  <a:schemeClr val="bg1">
                    <a:lumMod val="50000"/>
                  </a:schemeClr>
                </a:solidFill>
                <a:latin typeface="Arial" panose="020B0604020202020204" pitchFamily="34" charset="0"/>
              </a:rPr>
              <a:t> </a:t>
            </a:r>
            <a:r>
              <a:rPr lang="fr-FR" sz="1400" dirty="0" err="1">
                <a:solidFill>
                  <a:schemeClr val="bg1">
                    <a:lumMod val="50000"/>
                  </a:schemeClr>
                </a:solidFill>
                <a:latin typeface="Arial" panose="020B0604020202020204" pitchFamily="34" charset="0"/>
              </a:rPr>
              <a:t>microbial</a:t>
            </a:r>
            <a:r>
              <a:rPr lang="fr-FR" sz="1400" dirty="0">
                <a:solidFill>
                  <a:schemeClr val="bg1">
                    <a:lumMod val="50000"/>
                  </a:schemeClr>
                </a:solidFill>
                <a:latin typeface="Arial" panose="020B0604020202020204" pitchFamily="34" charset="0"/>
              </a:rPr>
              <a:t> </a:t>
            </a:r>
            <a:r>
              <a:rPr lang="fr-FR" sz="1400" dirty="0" err="1">
                <a:solidFill>
                  <a:schemeClr val="bg1">
                    <a:lumMod val="50000"/>
                  </a:schemeClr>
                </a:solidFill>
                <a:latin typeface="Arial" panose="020B0604020202020204" pitchFamily="34" charset="0"/>
              </a:rPr>
              <a:t>hazards</a:t>
            </a:r>
            <a:r>
              <a:rPr lang="fr-FR" sz="1400" dirty="0">
                <a:solidFill>
                  <a:schemeClr val="bg1">
                    <a:lumMod val="50000"/>
                  </a:schemeClr>
                </a:solidFill>
                <a:latin typeface="Arial" panose="020B0604020202020204" pitchFamily="34" charset="0"/>
              </a:rPr>
              <a:t> in </a:t>
            </a:r>
            <a:r>
              <a:rPr lang="fr-FR" sz="1400" dirty="0" err="1">
                <a:solidFill>
                  <a:schemeClr val="bg1">
                    <a:lumMod val="50000"/>
                  </a:schemeClr>
                </a:solidFill>
                <a:latin typeface="Arial" panose="020B0604020202020204" pitchFamily="34" charset="0"/>
              </a:rPr>
              <a:t>bathing</a:t>
            </a:r>
            <a:r>
              <a:rPr lang="fr-FR" sz="1400" dirty="0">
                <a:solidFill>
                  <a:schemeClr val="bg1">
                    <a:lumMod val="50000"/>
                  </a:schemeClr>
                </a:solidFill>
                <a:latin typeface="Arial" panose="020B0604020202020204" pitchFamily="34" charset="0"/>
              </a:rPr>
              <a:t> waters: A comparative </a:t>
            </a:r>
            <a:r>
              <a:rPr lang="fr-FR" sz="1400" dirty="0" err="1">
                <a:solidFill>
                  <a:schemeClr val="bg1">
                    <a:lumMod val="50000"/>
                  </a:schemeClr>
                </a:solidFill>
                <a:latin typeface="Arial" panose="020B0604020202020204" pitchFamily="34" charset="0"/>
              </a:rPr>
              <a:t>study</a:t>
            </a:r>
            <a:r>
              <a:rPr lang="fr-FR" sz="1400" dirty="0">
                <a:solidFill>
                  <a:schemeClr val="bg1">
                    <a:lumMod val="50000"/>
                  </a:schemeClr>
                </a:solidFill>
                <a:latin typeface="Arial" panose="020B0604020202020204" pitchFamily="34" charset="0"/>
              </a:rPr>
              <a:t>. </a:t>
            </a:r>
            <a:r>
              <a:rPr lang="fr-FR" sz="1400" i="1" dirty="0">
                <a:solidFill>
                  <a:schemeClr val="bg1">
                    <a:lumMod val="50000"/>
                  </a:schemeClr>
                </a:solidFill>
                <a:latin typeface="Arial" panose="020B0604020202020204" pitchFamily="34" charset="0"/>
              </a:rPr>
              <a:t>PLOS One</a:t>
            </a:r>
            <a:r>
              <a:rPr lang="fr-FR" sz="1400" dirty="0">
                <a:solidFill>
                  <a:schemeClr val="bg1">
                    <a:lumMod val="50000"/>
                  </a:schemeClr>
                </a:solidFill>
                <a:latin typeface="Arial" panose="020B0604020202020204" pitchFamily="34" charset="0"/>
              </a:rPr>
              <a:t>, </a:t>
            </a:r>
            <a:r>
              <a:rPr lang="fr-FR" sz="1400" i="1" dirty="0">
                <a:solidFill>
                  <a:schemeClr val="bg1">
                    <a:lumMod val="50000"/>
                  </a:schemeClr>
                </a:solidFill>
                <a:latin typeface="Arial" panose="020B0604020202020204" pitchFamily="34" charset="0"/>
              </a:rPr>
              <a:t>11</a:t>
            </a:r>
            <a:r>
              <a:rPr lang="fr-FR" sz="1400" dirty="0">
                <a:solidFill>
                  <a:schemeClr val="bg1">
                    <a:lumMod val="50000"/>
                  </a:schemeClr>
                </a:solidFill>
                <a:latin typeface="Arial" panose="020B0604020202020204" pitchFamily="34" charset="0"/>
              </a:rPr>
              <a:t>(5), e0155848.</a:t>
            </a:r>
          </a:p>
        </p:txBody>
      </p:sp>
      <p:sp>
        <p:nvSpPr>
          <p:cNvPr id="7" name="ZoneTexte 6">
            <a:extLst>
              <a:ext uri="{FF2B5EF4-FFF2-40B4-BE49-F238E27FC236}">
                <a16:creationId xmlns:a16="http://schemas.microsoft.com/office/drawing/2014/main" id="{10502DE6-F1A6-49C1-9799-4A41ACEB48B7}"/>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2" name="ZoneTexte 1">
            <a:extLst>
              <a:ext uri="{FF2B5EF4-FFF2-40B4-BE49-F238E27FC236}">
                <a16:creationId xmlns:a16="http://schemas.microsoft.com/office/drawing/2014/main" id="{39FDC8A2-A7B4-46EF-9F29-F7A02316CA64}"/>
              </a:ext>
            </a:extLst>
          </p:cNvPr>
          <p:cNvSpPr txBox="1"/>
          <p:nvPr/>
        </p:nvSpPr>
        <p:spPr>
          <a:xfrm>
            <a:off x="1299686" y="4046650"/>
            <a:ext cx="5791200" cy="253916"/>
          </a:xfrm>
          <a:prstGeom prst="rect">
            <a:avLst/>
          </a:prstGeom>
          <a:solidFill>
            <a:schemeClr val="bg1"/>
          </a:solidFill>
        </p:spPr>
        <p:txBody>
          <a:bodyPr wrap="square" rtlCol="0">
            <a:spAutoFit/>
          </a:bodyPr>
          <a:lstStyle/>
          <a:p>
            <a:r>
              <a:rPr lang="fr-FR" sz="1050" b="1" dirty="0"/>
              <a:t>Illustration 1 : Résultats de dénombrement E. coli et coliformes totaux -Méthodes TECTA™ et IDEXX</a:t>
            </a:r>
          </a:p>
        </p:txBody>
      </p:sp>
      <p:sp>
        <p:nvSpPr>
          <p:cNvPr id="8" name="ZoneTexte 7">
            <a:extLst>
              <a:ext uri="{FF2B5EF4-FFF2-40B4-BE49-F238E27FC236}">
                <a16:creationId xmlns:a16="http://schemas.microsoft.com/office/drawing/2014/main" id="{C1D23424-EC4F-4113-A018-B8B4D9375AAB}"/>
              </a:ext>
            </a:extLst>
          </p:cNvPr>
          <p:cNvSpPr txBox="1"/>
          <p:nvPr/>
        </p:nvSpPr>
        <p:spPr>
          <a:xfrm rot="16200000">
            <a:off x="561382" y="5086647"/>
            <a:ext cx="1732717" cy="246221"/>
          </a:xfrm>
          <a:prstGeom prst="rect">
            <a:avLst/>
          </a:prstGeom>
          <a:solidFill>
            <a:schemeClr val="bg1"/>
          </a:solidFill>
        </p:spPr>
        <p:txBody>
          <a:bodyPr wrap="square" rtlCol="0">
            <a:spAutoFit/>
          </a:bodyPr>
          <a:lstStyle/>
          <a:p>
            <a:r>
              <a:rPr lang="fr-FR" sz="1000" b="1"/>
              <a:t>E. coli TECTA™ (UFC\100 ml)</a:t>
            </a:r>
          </a:p>
        </p:txBody>
      </p:sp>
      <p:sp>
        <p:nvSpPr>
          <p:cNvPr id="9" name="ZoneTexte 8">
            <a:extLst>
              <a:ext uri="{FF2B5EF4-FFF2-40B4-BE49-F238E27FC236}">
                <a16:creationId xmlns:a16="http://schemas.microsoft.com/office/drawing/2014/main" id="{F766563A-F537-4830-8258-5D8F3B4112D3}"/>
              </a:ext>
            </a:extLst>
          </p:cNvPr>
          <p:cNvSpPr txBox="1"/>
          <p:nvPr/>
        </p:nvSpPr>
        <p:spPr>
          <a:xfrm rot="16200000">
            <a:off x="3246786" y="5017773"/>
            <a:ext cx="1732717" cy="369332"/>
          </a:xfrm>
          <a:prstGeom prst="rect">
            <a:avLst/>
          </a:prstGeom>
          <a:solidFill>
            <a:schemeClr val="bg1"/>
          </a:solidFill>
        </p:spPr>
        <p:txBody>
          <a:bodyPr wrap="square" rtlCol="0">
            <a:spAutoFit/>
          </a:bodyPr>
          <a:lstStyle/>
          <a:p>
            <a:pPr algn="ctr"/>
            <a:r>
              <a:rPr lang="fr-FR" sz="900" b="1" dirty="0"/>
              <a:t>Coliformes totaux TECTA™</a:t>
            </a:r>
          </a:p>
          <a:p>
            <a:pPr algn="ctr"/>
            <a:r>
              <a:rPr lang="fr-FR" sz="900" b="1" dirty="0"/>
              <a:t>(UFC\100 ml)</a:t>
            </a:r>
          </a:p>
        </p:txBody>
      </p:sp>
      <p:sp>
        <p:nvSpPr>
          <p:cNvPr id="10" name="ZoneTexte 9">
            <a:extLst>
              <a:ext uri="{FF2B5EF4-FFF2-40B4-BE49-F238E27FC236}">
                <a16:creationId xmlns:a16="http://schemas.microsoft.com/office/drawing/2014/main" id="{F2983CCF-ED34-42EC-AC75-5B81972E6B64}"/>
              </a:ext>
            </a:extLst>
          </p:cNvPr>
          <p:cNvSpPr txBox="1"/>
          <p:nvPr/>
        </p:nvSpPr>
        <p:spPr>
          <a:xfrm>
            <a:off x="2209800" y="6068798"/>
            <a:ext cx="1981200" cy="246221"/>
          </a:xfrm>
          <a:prstGeom prst="rect">
            <a:avLst/>
          </a:prstGeom>
          <a:solidFill>
            <a:schemeClr val="bg1"/>
          </a:solidFill>
        </p:spPr>
        <p:txBody>
          <a:bodyPr wrap="square" rtlCol="0">
            <a:spAutoFit/>
          </a:bodyPr>
          <a:lstStyle/>
          <a:p>
            <a:r>
              <a:rPr lang="fr-FR" sz="1000" b="1"/>
              <a:t>E. coli IDEXX (NPP\100 ml)</a:t>
            </a:r>
          </a:p>
        </p:txBody>
      </p:sp>
      <p:sp>
        <p:nvSpPr>
          <p:cNvPr id="11" name="ZoneTexte 10">
            <a:extLst>
              <a:ext uri="{FF2B5EF4-FFF2-40B4-BE49-F238E27FC236}">
                <a16:creationId xmlns:a16="http://schemas.microsoft.com/office/drawing/2014/main" id="{EDAB1F9E-61E8-4F5F-A393-BA6EC8C83F2B}"/>
              </a:ext>
            </a:extLst>
          </p:cNvPr>
          <p:cNvSpPr txBox="1"/>
          <p:nvPr/>
        </p:nvSpPr>
        <p:spPr>
          <a:xfrm>
            <a:off x="4495800" y="5988720"/>
            <a:ext cx="2430046" cy="246221"/>
          </a:xfrm>
          <a:prstGeom prst="rect">
            <a:avLst/>
          </a:prstGeom>
          <a:solidFill>
            <a:schemeClr val="bg1"/>
          </a:solidFill>
        </p:spPr>
        <p:txBody>
          <a:bodyPr wrap="square" rtlCol="0">
            <a:spAutoFit/>
          </a:bodyPr>
          <a:lstStyle/>
          <a:p>
            <a:r>
              <a:rPr lang="fr-FR" sz="1000" b="1" dirty="0"/>
              <a:t>Coliformes totaux IDEXX (NPP/100 ml)</a:t>
            </a:r>
          </a:p>
        </p:txBody>
      </p:sp>
    </p:spTree>
    <p:extLst>
      <p:ext uri="{BB962C8B-B14F-4D97-AF65-F5344CB8AC3E}">
        <p14:creationId xmlns:p14="http://schemas.microsoft.com/office/powerpoint/2010/main" val="71849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a:extLst>
              <a:ext uri="{FF2B5EF4-FFF2-40B4-BE49-F238E27FC236}">
                <a16:creationId xmlns:a16="http://schemas.microsoft.com/office/drawing/2014/main" id="{CD76BC16-7D11-4BDA-A00E-1EA7A373205F}"/>
              </a:ext>
            </a:extLst>
          </p:cNvPr>
          <p:cNvSpPr>
            <a:spLocks noGrp="1"/>
          </p:cNvSpPr>
          <p:nvPr>
            <p:ph type="title"/>
          </p:nvPr>
        </p:nvSpPr>
        <p:spPr>
          <a:xfrm>
            <a:off x="457200" y="533400"/>
            <a:ext cx="4114800" cy="609600"/>
          </a:xfrm>
        </p:spPr>
        <p:txBody>
          <a:bodyPr/>
          <a:lstStyle/>
          <a:p>
            <a:r>
              <a:rPr lang="fr-FR"/>
              <a:t>Validation – Précision et approbations</a:t>
            </a:r>
          </a:p>
        </p:txBody>
      </p:sp>
      <p:sp>
        <p:nvSpPr>
          <p:cNvPr id="33" name="Rectangle 3">
            <a:extLst>
              <a:ext uri="{FF2B5EF4-FFF2-40B4-BE49-F238E27FC236}">
                <a16:creationId xmlns:a16="http://schemas.microsoft.com/office/drawing/2014/main" id="{1CC129C8-BA1E-4E67-BB88-5A7660DDFF04}"/>
              </a:ext>
            </a:extLst>
          </p:cNvPr>
          <p:cNvSpPr txBox="1">
            <a:spLocks noChangeArrowheads="1"/>
          </p:cNvSpPr>
          <p:nvPr/>
        </p:nvSpPr>
        <p:spPr bwMode="auto">
          <a:xfrm>
            <a:off x="228600" y="1689451"/>
            <a:ext cx="8534400" cy="3564053"/>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marL="0" indent="0">
              <a:buNone/>
            </a:pPr>
            <a:r>
              <a:rPr lang="fr-FR" sz="2000" b="1">
                <a:solidFill>
                  <a:schemeClr val="tx1"/>
                </a:solidFill>
              </a:rPr>
              <a:t>Étude de validation CEAEQ - </a:t>
            </a:r>
            <a:r>
              <a:rPr lang="fr-FR" sz="2000" b="1" i="1">
                <a:solidFill>
                  <a:schemeClr val="tx1"/>
                </a:solidFill>
              </a:rPr>
              <a:t>Système TECTA E</a:t>
            </a:r>
            <a:r>
              <a:rPr lang="fr-FR" sz="2000" b="1">
                <a:solidFill>
                  <a:schemeClr val="tx1"/>
                </a:solidFill>
              </a:rPr>
              <a:t>. coli / coliformes totaux pour le contrôle de la qualité de l’eau sur des sites distants</a:t>
            </a:r>
          </a:p>
          <a:p>
            <a:r>
              <a:rPr lang="fr-FR" sz="2000">
                <a:solidFill>
                  <a:schemeClr val="tx1"/>
                </a:solidFill>
              </a:rPr>
              <a:t>1</a:t>
            </a:r>
            <a:r>
              <a:rPr lang="fr-FR" sz="2000" baseline="30000">
                <a:solidFill>
                  <a:schemeClr val="tx1"/>
                </a:solidFill>
              </a:rPr>
              <a:t>re</a:t>
            </a:r>
            <a:r>
              <a:rPr lang="fr-FR" sz="2000">
                <a:solidFill>
                  <a:schemeClr val="tx1"/>
                </a:solidFill>
              </a:rPr>
              <a:t> phase - Conclusions :</a:t>
            </a:r>
          </a:p>
          <a:p>
            <a:pPr lvl="1"/>
            <a:r>
              <a:rPr lang="fr-FR" sz="1400">
                <a:solidFill>
                  <a:schemeClr val="tx1"/>
                </a:solidFill>
              </a:rPr>
              <a:t>Forte corrélation avec les méthodes de référence au sein du laboratoire agréé</a:t>
            </a:r>
          </a:p>
          <a:p>
            <a:pPr lvl="1"/>
            <a:r>
              <a:rPr lang="fr-FR" sz="1400">
                <a:solidFill>
                  <a:schemeClr val="tx1"/>
                </a:solidFill>
              </a:rPr>
              <a:t>Délais plus courts pour l’obtention des résultats</a:t>
            </a:r>
          </a:p>
          <a:p>
            <a:r>
              <a:rPr lang="fr-FR" sz="2000">
                <a:solidFill>
                  <a:schemeClr val="tx1"/>
                </a:solidFill>
              </a:rPr>
              <a:t>2</a:t>
            </a:r>
            <a:r>
              <a:rPr lang="fr-FR" sz="2000" baseline="30000">
                <a:solidFill>
                  <a:schemeClr val="tx1"/>
                </a:solidFill>
              </a:rPr>
              <a:t>e</a:t>
            </a:r>
            <a:r>
              <a:rPr lang="fr-FR" sz="2000">
                <a:solidFill>
                  <a:schemeClr val="tx1"/>
                </a:solidFill>
              </a:rPr>
              <a:t> phase - Conclusions :</a:t>
            </a:r>
          </a:p>
          <a:p>
            <a:pPr lvl="1"/>
            <a:r>
              <a:rPr lang="fr-FR" sz="1400">
                <a:solidFill>
                  <a:schemeClr val="tx1"/>
                </a:solidFill>
              </a:rPr>
              <a:t>Utilisation validée de Tecta sur site par l’équipe locale par rapport aux résultats en laboratoire</a:t>
            </a:r>
          </a:p>
          <a:p>
            <a:pPr lvl="1"/>
            <a:r>
              <a:rPr lang="fr-FR" sz="1400">
                <a:solidFill>
                  <a:schemeClr val="tx1"/>
                </a:solidFill>
              </a:rPr>
              <a:t>Concordance à 100 % pour les échantillons d’eau potable</a:t>
            </a:r>
          </a:p>
          <a:p>
            <a:pPr lvl="1"/>
            <a:r>
              <a:rPr lang="fr-FR" sz="1400">
                <a:solidFill>
                  <a:schemeClr val="tx1"/>
                </a:solidFill>
              </a:rPr>
              <a:t>Réduction significative du coût par test par rapport à la procédure existante</a:t>
            </a:r>
          </a:p>
          <a:p>
            <a:pPr lvl="1"/>
            <a:r>
              <a:rPr lang="fr-FR" sz="1400">
                <a:solidFill>
                  <a:schemeClr val="tx1"/>
                </a:solidFill>
              </a:rPr>
              <a:t>Élimination des problèmes et coûts de logistique </a:t>
            </a:r>
          </a:p>
          <a:p>
            <a:pPr lvl="1"/>
            <a:r>
              <a:rPr lang="fr-FR" sz="1400">
                <a:solidFill>
                  <a:schemeClr val="tx1"/>
                </a:solidFill>
              </a:rPr>
              <a:t>Élimination des inquiétudes liées à la préservation ou à la validité des échantillons</a:t>
            </a:r>
          </a:p>
          <a:p>
            <a:pPr lvl="1"/>
            <a:r>
              <a:rPr lang="fr-FR" sz="1400" i="1">
                <a:solidFill>
                  <a:schemeClr val="tx1"/>
                </a:solidFill>
              </a:rPr>
              <a:t>« En conclusion, capable d’effectuer une analyse juste et précise sur site avec un minimum de matériel et un minimum de transport de l’échantillon ; utilisation efficace par le personnel garantie par une formation minimum, grâce à sa simplicité d’utilisation »</a:t>
            </a:r>
          </a:p>
        </p:txBody>
      </p:sp>
      <p:pic>
        <p:nvPicPr>
          <p:cNvPr id="2" name="Picture 1">
            <a:extLst>
              <a:ext uri="{FF2B5EF4-FFF2-40B4-BE49-F238E27FC236}">
                <a16:creationId xmlns:a16="http://schemas.microsoft.com/office/drawing/2014/main" id="{7B1388CE-6E1A-44DC-88D1-71689F413991}"/>
              </a:ext>
            </a:extLst>
          </p:cNvPr>
          <p:cNvPicPr>
            <a:picLocks noChangeAspect="1"/>
          </p:cNvPicPr>
          <p:nvPr/>
        </p:nvPicPr>
        <p:blipFill>
          <a:blip r:embed="rId4"/>
          <a:stretch>
            <a:fillRect/>
          </a:stretch>
        </p:blipFill>
        <p:spPr>
          <a:xfrm>
            <a:off x="619125" y="5715000"/>
            <a:ext cx="6086475" cy="904875"/>
          </a:xfrm>
          <a:prstGeom prst="rect">
            <a:avLst/>
          </a:prstGeom>
        </p:spPr>
      </p:pic>
      <p:sp>
        <p:nvSpPr>
          <p:cNvPr id="5" name="ZoneTexte 4">
            <a:extLst>
              <a:ext uri="{FF2B5EF4-FFF2-40B4-BE49-F238E27FC236}">
                <a16:creationId xmlns:a16="http://schemas.microsoft.com/office/drawing/2014/main" id="{76E42A36-038D-490D-8B7B-91BD83EF2E6B}"/>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2579869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C531B5-235E-4080-A343-8512D383D1FA}"/>
              </a:ext>
            </a:extLst>
          </p:cNvPr>
          <p:cNvSpPr>
            <a:spLocks noGrp="1"/>
          </p:cNvSpPr>
          <p:nvPr>
            <p:ph type="title"/>
          </p:nvPr>
        </p:nvSpPr>
        <p:spPr>
          <a:xfrm>
            <a:off x="457200" y="533400"/>
            <a:ext cx="3733800" cy="609600"/>
          </a:xfrm>
        </p:spPr>
        <p:txBody>
          <a:bodyPr/>
          <a:lstStyle/>
          <a:p>
            <a:r>
              <a:rPr lang="fr-FR"/>
              <a:t>Études de cas et réussites</a:t>
            </a:r>
          </a:p>
        </p:txBody>
      </p:sp>
      <p:sp>
        <p:nvSpPr>
          <p:cNvPr id="14" name="Rectangle 3">
            <a:extLst>
              <a:ext uri="{FF2B5EF4-FFF2-40B4-BE49-F238E27FC236}">
                <a16:creationId xmlns:a16="http://schemas.microsoft.com/office/drawing/2014/main" id="{556ADE09-B63F-4B8E-A6EE-B2F6F4D92F2E}"/>
              </a:ext>
            </a:extLst>
          </p:cNvPr>
          <p:cNvSpPr txBox="1">
            <a:spLocks noChangeArrowheads="1"/>
          </p:cNvSpPr>
          <p:nvPr/>
        </p:nvSpPr>
        <p:spPr>
          <a:xfrm>
            <a:off x="313400" y="1504664"/>
            <a:ext cx="7272858" cy="39517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a:solidFill>
                  <a:schemeClr val="tx1"/>
                </a:solidFill>
              </a:rPr>
              <a:t>PUB Singapore</a:t>
            </a:r>
          </a:p>
        </p:txBody>
      </p:sp>
      <p:pic>
        <p:nvPicPr>
          <p:cNvPr id="17" name="Picture 2">
            <a:extLst>
              <a:ext uri="{FF2B5EF4-FFF2-40B4-BE49-F238E27FC236}">
                <a16:creationId xmlns:a16="http://schemas.microsoft.com/office/drawing/2014/main" id="{65E8725B-4707-45E2-BF33-447BF6BCF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22" y="1887847"/>
            <a:ext cx="2160000" cy="29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FA3CF54C-E81C-471C-BF70-30052EA2A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2" y="3860632"/>
            <a:ext cx="2160000" cy="32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a:extLst>
              <a:ext uri="{FF2B5EF4-FFF2-40B4-BE49-F238E27FC236}">
                <a16:creationId xmlns:a16="http://schemas.microsoft.com/office/drawing/2014/main" id="{72C33B04-032C-4CA8-8D44-3E8D9692E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92" y="4611675"/>
            <a:ext cx="2160000" cy="31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a:extLst>
              <a:ext uri="{FF2B5EF4-FFF2-40B4-BE49-F238E27FC236}">
                <a16:creationId xmlns:a16="http://schemas.microsoft.com/office/drawing/2014/main" id="{489A92BE-6E60-42EE-9ABE-3AD8F6376F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943600"/>
            <a:ext cx="5412096" cy="85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3">
            <a:extLst>
              <a:ext uri="{FF2B5EF4-FFF2-40B4-BE49-F238E27FC236}">
                <a16:creationId xmlns:a16="http://schemas.microsoft.com/office/drawing/2014/main" id="{3D598BF6-EC33-46F1-8BE3-38E2B7C74369}"/>
              </a:ext>
            </a:extLst>
          </p:cNvPr>
          <p:cNvSpPr txBox="1">
            <a:spLocks noChangeArrowheads="1"/>
          </p:cNvSpPr>
          <p:nvPr/>
        </p:nvSpPr>
        <p:spPr bwMode="auto">
          <a:xfrm>
            <a:off x="331139" y="4255504"/>
            <a:ext cx="7800953" cy="294183"/>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6"/>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7"/>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Installation de plusieurs appareils </a:t>
            </a:r>
            <a:r>
              <a:rPr lang="fr-FR" sz="1600" dirty="0" err="1">
                <a:solidFill>
                  <a:schemeClr val="tx1"/>
                </a:solidFill>
              </a:rPr>
              <a:t>Tecta</a:t>
            </a:r>
            <a:r>
              <a:rPr lang="fr-FR" sz="1600" dirty="0">
                <a:solidFill>
                  <a:schemeClr val="tx1"/>
                </a:solidFill>
              </a:rPr>
              <a:t> dans le laboratoire central</a:t>
            </a:r>
          </a:p>
        </p:txBody>
      </p:sp>
      <p:sp>
        <p:nvSpPr>
          <p:cNvPr id="23" name="Rectangle 3">
            <a:extLst>
              <a:ext uri="{FF2B5EF4-FFF2-40B4-BE49-F238E27FC236}">
                <a16:creationId xmlns:a16="http://schemas.microsoft.com/office/drawing/2014/main" id="{06935492-6205-4084-A615-3409741130F8}"/>
              </a:ext>
            </a:extLst>
          </p:cNvPr>
          <p:cNvSpPr txBox="1">
            <a:spLocks noChangeArrowheads="1"/>
          </p:cNvSpPr>
          <p:nvPr/>
        </p:nvSpPr>
        <p:spPr bwMode="auto">
          <a:xfrm>
            <a:off x="331138" y="4975219"/>
            <a:ext cx="8508061" cy="885114"/>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6"/>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7"/>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Réduction du délai d’obtention des résultats pour les échantillons d’urgence et confirmations</a:t>
            </a:r>
          </a:p>
          <a:p>
            <a:pPr lvl="1"/>
            <a:r>
              <a:rPr lang="fr-FR" sz="1600" dirty="0">
                <a:solidFill>
                  <a:schemeClr val="tx1"/>
                </a:solidFill>
              </a:rPr>
              <a:t>Réduction du temps / de la main-d’œuvre pour interpréter les résultats</a:t>
            </a:r>
          </a:p>
          <a:p>
            <a:pPr lvl="1"/>
            <a:r>
              <a:rPr lang="fr-FR" sz="1600" dirty="0">
                <a:solidFill>
                  <a:schemeClr val="tx1"/>
                </a:solidFill>
              </a:rPr>
              <a:t>Certification SAC-</a:t>
            </a:r>
            <a:r>
              <a:rPr lang="fr-FR" sz="1600" dirty="0" err="1">
                <a:solidFill>
                  <a:schemeClr val="tx1"/>
                </a:solidFill>
              </a:rPr>
              <a:t>Singlas</a:t>
            </a:r>
            <a:r>
              <a:rPr lang="fr-FR" sz="1600" dirty="0">
                <a:solidFill>
                  <a:schemeClr val="tx1"/>
                </a:solidFill>
              </a:rPr>
              <a:t> pour tous les échantillons</a:t>
            </a:r>
          </a:p>
        </p:txBody>
      </p:sp>
      <p:pic>
        <p:nvPicPr>
          <p:cNvPr id="24" name="Picture 2" descr="C:\Users\patrick.wolfe\Desktop\Endetec\Sales\Countries\SINGAPORE\Customers\PUB\PUB Tecta Setup_2.JPG">
            <a:extLst>
              <a:ext uri="{FF2B5EF4-FFF2-40B4-BE49-F238E27FC236}">
                <a16:creationId xmlns:a16="http://schemas.microsoft.com/office/drawing/2014/main" id="{E64241C0-93A6-4A17-AA33-46EF0F9BB4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7848" y="1600200"/>
            <a:ext cx="3472752" cy="260456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a:extLst>
              <a:ext uri="{FF2B5EF4-FFF2-40B4-BE49-F238E27FC236}">
                <a16:creationId xmlns:a16="http://schemas.microsoft.com/office/drawing/2014/main" id="{E91E9DEC-7B88-43E0-BCC0-5734D47CA5CD}"/>
              </a:ext>
            </a:extLst>
          </p:cNvPr>
          <p:cNvSpPr txBox="1">
            <a:spLocks noChangeArrowheads="1"/>
          </p:cNvSpPr>
          <p:nvPr/>
        </p:nvSpPr>
        <p:spPr bwMode="auto">
          <a:xfrm>
            <a:off x="317490" y="2264226"/>
            <a:ext cx="4483109" cy="1673022"/>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6"/>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7"/>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Besoin d’une méthode rapide et efficace pour </a:t>
            </a:r>
          </a:p>
          <a:p>
            <a:pPr lvl="2"/>
            <a:r>
              <a:rPr lang="fr-FR" sz="1600" dirty="0">
                <a:solidFill>
                  <a:schemeClr val="tx1"/>
                </a:solidFill>
              </a:rPr>
              <a:t>les échantillons d’urgence</a:t>
            </a:r>
          </a:p>
          <a:p>
            <a:pPr lvl="2"/>
            <a:r>
              <a:rPr lang="fr-FR" sz="1600" dirty="0">
                <a:solidFill>
                  <a:schemeClr val="tx1"/>
                </a:solidFill>
              </a:rPr>
              <a:t>les tests complémentaires de confirmation</a:t>
            </a:r>
          </a:p>
          <a:p>
            <a:pPr lvl="1"/>
            <a:r>
              <a:rPr lang="fr-FR" sz="1600" dirty="0">
                <a:solidFill>
                  <a:schemeClr val="tx1"/>
                </a:solidFill>
              </a:rPr>
              <a:t>Main-d’œuvre pour gérer les gros volumes d’échantillons</a:t>
            </a:r>
          </a:p>
          <a:p>
            <a:pPr lvl="1"/>
            <a:r>
              <a:rPr lang="fr-FR" sz="1600" dirty="0">
                <a:solidFill>
                  <a:schemeClr val="tx1"/>
                </a:solidFill>
              </a:rPr>
              <a:t>Interprétation manuelle des résultats</a:t>
            </a:r>
          </a:p>
        </p:txBody>
      </p:sp>
      <p:sp>
        <p:nvSpPr>
          <p:cNvPr id="2" name="Slide Number Placeholder 1">
            <a:extLst>
              <a:ext uri="{FF2B5EF4-FFF2-40B4-BE49-F238E27FC236}">
                <a16:creationId xmlns:a16="http://schemas.microsoft.com/office/drawing/2014/main" id="{6CDC9294-42E1-43EE-90BA-5E64EF2531F4}"/>
              </a:ext>
            </a:extLst>
          </p:cNvPr>
          <p:cNvSpPr>
            <a:spLocks noGrp="1"/>
          </p:cNvSpPr>
          <p:nvPr>
            <p:ph type="sldNum" sz="quarter" idx="12"/>
          </p:nvPr>
        </p:nvSpPr>
        <p:spPr/>
        <p:txBody>
          <a:bodyPr/>
          <a:lstStyle/>
          <a:p>
            <a:fld id="{7BB70465-92B7-48B1-996F-090AB0317929}" type="slidenum">
              <a:rPr lang="en-US" smtClean="0"/>
              <a:t>28</a:t>
            </a:fld>
            <a:endParaRPr lang="en-US"/>
          </a:p>
        </p:txBody>
      </p:sp>
      <p:sp>
        <p:nvSpPr>
          <p:cNvPr id="13" name="ZoneTexte 12">
            <a:extLst>
              <a:ext uri="{FF2B5EF4-FFF2-40B4-BE49-F238E27FC236}">
                <a16:creationId xmlns:a16="http://schemas.microsoft.com/office/drawing/2014/main" id="{770B0F8D-653F-475C-B1F6-E1C7974CC950}"/>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3" name="ZoneTexte 2">
            <a:extLst>
              <a:ext uri="{FF2B5EF4-FFF2-40B4-BE49-F238E27FC236}">
                <a16:creationId xmlns:a16="http://schemas.microsoft.com/office/drawing/2014/main" id="{81E935AB-E40E-4300-8D10-B1B07CBFC98B}"/>
              </a:ext>
            </a:extLst>
          </p:cNvPr>
          <p:cNvSpPr txBox="1"/>
          <p:nvPr/>
        </p:nvSpPr>
        <p:spPr>
          <a:xfrm>
            <a:off x="3581400" y="5943600"/>
            <a:ext cx="5562600" cy="830997"/>
          </a:xfrm>
          <a:prstGeom prst="rect">
            <a:avLst/>
          </a:prstGeom>
          <a:solidFill>
            <a:schemeClr val="bg1"/>
          </a:solidFill>
        </p:spPr>
        <p:txBody>
          <a:bodyPr wrap="square" rtlCol="0">
            <a:spAutoFit/>
          </a:bodyPr>
          <a:lstStyle/>
          <a:p>
            <a:r>
              <a:rPr lang="fr-FR" sz="1200" i="1" dirty="0"/>
              <a:t>« Grâce à sa rapidité de détection, ses rapports entièrement automatisés et la précision des résultats des tests, TECTA™ B16 est un outil qui contribue à améliorer l’efficacité de notre travail de contrôle de la qualité de l’eau. »</a:t>
            </a:r>
          </a:p>
          <a:p>
            <a:r>
              <a:rPr lang="fr-FR" sz="1200" b="1" dirty="0"/>
              <a:t>			Yu Lei, microbiologiste senior, PUB</a:t>
            </a:r>
          </a:p>
        </p:txBody>
      </p:sp>
    </p:spTree>
    <p:extLst>
      <p:ext uri="{BB962C8B-B14F-4D97-AF65-F5344CB8AC3E}">
        <p14:creationId xmlns:p14="http://schemas.microsoft.com/office/powerpoint/2010/main" val="1980362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07FD7824-6660-45F4-AB73-504B70BF46CA}"/>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29</a:t>
            </a:fld>
            <a:endParaRPr lang="en-GB" altLang="en-US" sz="1000">
              <a:solidFill>
                <a:schemeClr val="bg1"/>
              </a:solidFill>
            </a:endParaRPr>
          </a:p>
        </p:txBody>
      </p:sp>
      <p:sp>
        <p:nvSpPr>
          <p:cNvPr id="14" name="Rectangle 3">
            <a:extLst>
              <a:ext uri="{FF2B5EF4-FFF2-40B4-BE49-F238E27FC236}">
                <a16:creationId xmlns:a16="http://schemas.microsoft.com/office/drawing/2014/main" id="{F25625E0-5EE5-4CA2-8117-B9EC53E211B0}"/>
              </a:ext>
            </a:extLst>
          </p:cNvPr>
          <p:cNvSpPr txBox="1">
            <a:spLocks noChangeArrowheads="1"/>
          </p:cNvSpPr>
          <p:nvPr/>
        </p:nvSpPr>
        <p:spPr>
          <a:xfrm>
            <a:off x="288000" y="1586027"/>
            <a:ext cx="7332000" cy="39517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a:solidFill>
                  <a:schemeClr val="tx1"/>
                </a:solidFill>
              </a:rPr>
              <a:t>PUB Singapore – Application en laboratoire mobile</a:t>
            </a:r>
          </a:p>
        </p:txBody>
      </p:sp>
      <p:sp>
        <p:nvSpPr>
          <p:cNvPr id="21" name="Title 3">
            <a:extLst>
              <a:ext uri="{FF2B5EF4-FFF2-40B4-BE49-F238E27FC236}">
                <a16:creationId xmlns:a16="http://schemas.microsoft.com/office/drawing/2014/main" id="{AFE9747C-4AA5-45CF-82EB-E0CAC8C7F1C2}"/>
              </a:ext>
            </a:extLst>
          </p:cNvPr>
          <p:cNvSpPr>
            <a:spLocks noGrp="1"/>
          </p:cNvSpPr>
          <p:nvPr>
            <p:ph type="title"/>
          </p:nvPr>
        </p:nvSpPr>
        <p:spPr>
          <a:xfrm>
            <a:off x="457200" y="533400"/>
            <a:ext cx="3733800" cy="609600"/>
          </a:xfrm>
        </p:spPr>
        <p:txBody>
          <a:bodyPr/>
          <a:lstStyle/>
          <a:p>
            <a:r>
              <a:rPr lang="fr-FR"/>
              <a:t>Études de cas et réussites</a:t>
            </a:r>
          </a:p>
        </p:txBody>
      </p:sp>
      <p:sp>
        <p:nvSpPr>
          <p:cNvPr id="2" name="Slide Number Placeholder 1">
            <a:extLst>
              <a:ext uri="{FF2B5EF4-FFF2-40B4-BE49-F238E27FC236}">
                <a16:creationId xmlns:a16="http://schemas.microsoft.com/office/drawing/2014/main" id="{C02FC479-0E83-4C22-A50F-658169C94AAA}"/>
              </a:ext>
            </a:extLst>
          </p:cNvPr>
          <p:cNvSpPr>
            <a:spLocks noGrp="1"/>
          </p:cNvSpPr>
          <p:nvPr>
            <p:ph type="sldNum" sz="quarter" idx="12"/>
          </p:nvPr>
        </p:nvSpPr>
        <p:spPr/>
        <p:txBody>
          <a:bodyPr/>
          <a:lstStyle/>
          <a:p>
            <a:fld id="{7BB70465-92B7-48B1-996F-090AB0317929}" type="slidenum">
              <a:rPr lang="en-US" smtClean="0"/>
              <a:t>29</a:t>
            </a:fld>
            <a:endParaRPr lang="en-US"/>
          </a:p>
        </p:txBody>
      </p:sp>
      <p:pic>
        <p:nvPicPr>
          <p:cNvPr id="4" name="Picture 3">
            <a:extLst>
              <a:ext uri="{FF2B5EF4-FFF2-40B4-BE49-F238E27FC236}">
                <a16:creationId xmlns:a16="http://schemas.microsoft.com/office/drawing/2014/main" id="{071DFA51-394D-4982-A10F-18161797F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35922"/>
            <a:ext cx="2743200" cy="2057400"/>
          </a:xfrm>
          <a:prstGeom prst="rect">
            <a:avLst/>
          </a:prstGeom>
        </p:spPr>
      </p:pic>
      <p:pic>
        <p:nvPicPr>
          <p:cNvPr id="6" name="Picture 5">
            <a:extLst>
              <a:ext uri="{FF2B5EF4-FFF2-40B4-BE49-F238E27FC236}">
                <a16:creationId xmlns:a16="http://schemas.microsoft.com/office/drawing/2014/main" id="{D3338BAF-57EE-4A78-8777-9228094C5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667000"/>
            <a:ext cx="2946400" cy="2209800"/>
          </a:xfrm>
          <a:prstGeom prst="rect">
            <a:avLst/>
          </a:prstGeom>
        </p:spPr>
      </p:pic>
      <p:pic>
        <p:nvPicPr>
          <p:cNvPr id="8" name="Picture 7">
            <a:extLst>
              <a:ext uri="{FF2B5EF4-FFF2-40B4-BE49-F238E27FC236}">
                <a16:creationId xmlns:a16="http://schemas.microsoft.com/office/drawing/2014/main" id="{40D25FE1-250C-4B6C-89E0-C075CCC763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505200"/>
            <a:ext cx="2943304" cy="2207478"/>
          </a:xfrm>
          <a:prstGeom prst="rect">
            <a:avLst/>
          </a:prstGeom>
        </p:spPr>
      </p:pic>
      <p:sp>
        <p:nvSpPr>
          <p:cNvPr id="15" name="Rectangle 3">
            <a:extLst>
              <a:ext uri="{FF2B5EF4-FFF2-40B4-BE49-F238E27FC236}">
                <a16:creationId xmlns:a16="http://schemas.microsoft.com/office/drawing/2014/main" id="{94AB0568-1CD7-42C2-9A8A-C2DB20D5D257}"/>
              </a:ext>
            </a:extLst>
          </p:cNvPr>
          <p:cNvSpPr txBox="1">
            <a:spLocks noChangeArrowheads="1"/>
          </p:cNvSpPr>
          <p:nvPr/>
        </p:nvSpPr>
        <p:spPr>
          <a:xfrm>
            <a:off x="4808" y="5008562"/>
            <a:ext cx="6624592" cy="14684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a:solidFill>
                  <a:schemeClr val="tx1"/>
                </a:solidFill>
              </a:rPr>
              <a:t>Principalement des réclamations de clients et des événements / investigations</a:t>
            </a:r>
          </a:p>
          <a:p>
            <a:r>
              <a:rPr lang="fr-FR" sz="1600">
                <a:solidFill>
                  <a:schemeClr val="tx1"/>
                </a:solidFill>
              </a:rPr>
              <a:t>Test effectué par une équipe chargée de l’échantillonnage d’urgence</a:t>
            </a:r>
          </a:p>
          <a:p>
            <a:r>
              <a:rPr lang="fr-FR" sz="1600">
                <a:solidFill>
                  <a:schemeClr val="tx1"/>
                </a:solidFill>
              </a:rPr>
              <a:t>Méthode certifiée SAC-Singlas</a:t>
            </a:r>
          </a:p>
          <a:p>
            <a:r>
              <a:rPr lang="fr-FR" sz="1600">
                <a:solidFill>
                  <a:srgbClr val="1155CC"/>
                </a:solidFill>
                <a:latin typeface="Arial" panose="020B0604020202020204" pitchFamily="34" charset="0"/>
                <a:ea typeface="Calibri" panose="020F0502020204030204" pitchFamily="34" charset="0"/>
                <a:cs typeface="Arial" panose="020B0604020202020204" pitchFamily="34" charset="0"/>
                <a:hlinkClick r:id="rId6"/>
              </a:rPr>
              <a:t>https://www.youtube.com/watch?v=1D5Pusy_wa4</a:t>
            </a:r>
          </a:p>
          <a:p>
            <a:r>
              <a:rPr lang="fr-FR" sz="1600">
                <a:solidFill>
                  <a:srgbClr val="1155CC"/>
                </a:solidFill>
                <a:latin typeface="Arial" panose="020B0604020202020204" pitchFamily="34" charset="0"/>
                <a:ea typeface="Calibri" panose="020F0502020204030204" pitchFamily="34" charset="0"/>
                <a:cs typeface="Arial" panose="020B0604020202020204" pitchFamily="34" charset="0"/>
                <a:hlinkClick r:id="rId7"/>
              </a:rPr>
              <a:t>https://www.facebook.com/PUBsg/videos/1720348304722510/</a:t>
            </a:r>
          </a:p>
          <a:p>
            <a:endParaRPr lang="en-US" altLang="en-US" sz="1600" dirty="0">
              <a:solidFill>
                <a:schemeClr val="tx1"/>
              </a:solidFill>
            </a:endParaRPr>
          </a:p>
        </p:txBody>
      </p:sp>
      <p:pic>
        <p:nvPicPr>
          <p:cNvPr id="10" name="Online Media 9" title="PUB's Mobile Laboratory">
            <a:hlinkClick r:id="" action="ppaction://media"/>
            <a:extLst>
              <a:ext uri="{FF2B5EF4-FFF2-40B4-BE49-F238E27FC236}">
                <a16:creationId xmlns:a16="http://schemas.microsoft.com/office/drawing/2014/main" id="{30E2C88A-F908-47DB-B777-55A29F240FCA}"/>
              </a:ext>
            </a:extLst>
          </p:cNvPr>
          <p:cNvPicPr>
            <a:picLocks noRot="1" noChangeAspect="1"/>
          </p:cNvPicPr>
          <p:nvPr>
            <a:videoFile r:link="rId1"/>
          </p:nvPr>
        </p:nvPicPr>
        <p:blipFill>
          <a:blip r:embed="rId8"/>
          <a:stretch>
            <a:fillRect/>
          </a:stretch>
        </p:blipFill>
        <p:spPr>
          <a:xfrm>
            <a:off x="6808506" y="1860550"/>
            <a:ext cx="1840089" cy="1035050"/>
          </a:xfrm>
          <a:prstGeom prst="rect">
            <a:avLst/>
          </a:prstGeom>
        </p:spPr>
      </p:pic>
      <p:sp>
        <p:nvSpPr>
          <p:cNvPr id="11" name="ZoneTexte 10">
            <a:extLst>
              <a:ext uri="{FF2B5EF4-FFF2-40B4-BE49-F238E27FC236}">
                <a16:creationId xmlns:a16="http://schemas.microsoft.com/office/drawing/2014/main" id="{676E3338-33E2-40BF-9511-4795CC15B3D6}"/>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23306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4114800" cy="609600"/>
          </a:xfrm>
        </p:spPr>
        <p:txBody>
          <a:bodyPr/>
          <a:lstStyle/>
          <a:p>
            <a:r>
              <a:rPr lang="fr-FR"/>
              <a:t>Présentation de l’entreprise</a:t>
            </a:r>
          </a:p>
        </p:txBody>
      </p:sp>
      <p:sp>
        <p:nvSpPr>
          <p:cNvPr id="15" name="Content Placeholder 24">
            <a:extLst>
              <a:ext uri="{FF2B5EF4-FFF2-40B4-BE49-F238E27FC236}">
                <a16:creationId xmlns:a16="http://schemas.microsoft.com/office/drawing/2014/main" id="{EBEFEEB1-0A51-4469-BE9D-2D96F495ACDB}"/>
              </a:ext>
            </a:extLst>
          </p:cNvPr>
          <p:cNvSpPr txBox="1">
            <a:spLocks/>
          </p:cNvSpPr>
          <p:nvPr/>
        </p:nvSpPr>
        <p:spPr>
          <a:xfrm>
            <a:off x="457200" y="1600200"/>
            <a:ext cx="8229600" cy="475615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1800" b="1" kern="1200">
                <a:solidFill>
                  <a:srgbClr val="E52A2B"/>
                </a:solidFill>
                <a:latin typeface="Times New Roman" charset="0"/>
                <a:ea typeface="Times New Roman" charset="0"/>
                <a:cs typeface="Times New Roman" charset="0"/>
              </a:defRPr>
            </a:lvl1pPr>
            <a:lvl2pPr marL="457200" indent="0" algn="l" defTabSz="914400" rtl="0" eaLnBrk="1" latinLnBrk="0" hangingPunct="1">
              <a:spcBef>
                <a:spcPct val="20000"/>
              </a:spcBef>
              <a:buFont typeface="Arial" pitchFamily="34" charset="0"/>
              <a:buNone/>
              <a:defRPr sz="2000" b="1" kern="1200">
                <a:solidFill>
                  <a:schemeClr val="bg1">
                    <a:lumMod val="50000"/>
                  </a:schemeClr>
                </a:solidFill>
                <a:latin typeface="Times New Roman" charset="0"/>
                <a:ea typeface="Times New Roman" charset="0"/>
                <a:cs typeface="Times New Roman" charset="0"/>
              </a:defRPr>
            </a:lvl2pPr>
            <a:lvl3pPr marL="914400" indent="0" algn="l" defTabSz="914400" rtl="0" eaLnBrk="1" latinLnBrk="0" hangingPunct="1">
              <a:spcBef>
                <a:spcPct val="20000"/>
              </a:spcBef>
              <a:buFont typeface="Arial" pitchFamily="34" charset="0"/>
              <a:buNone/>
              <a:defRPr sz="1800" b="1" kern="1200">
                <a:solidFill>
                  <a:schemeClr val="bg1">
                    <a:lumMod val="50000"/>
                  </a:schemeClr>
                </a:solidFill>
                <a:latin typeface="Times New Roman" charset="0"/>
                <a:ea typeface="Times New Roman" charset="0"/>
                <a:cs typeface="Times New Roman" charset="0"/>
              </a:defRPr>
            </a:lvl3pPr>
            <a:lvl4pPr marL="1371600" indent="0" algn="l" defTabSz="914400" rtl="0" eaLnBrk="1" latinLnBrk="0" hangingPunct="1">
              <a:spcBef>
                <a:spcPct val="20000"/>
              </a:spcBef>
              <a:buFont typeface="Arial" pitchFamily="34" charset="0"/>
              <a:buNone/>
              <a:defRPr sz="1600" b="1" kern="1200">
                <a:solidFill>
                  <a:schemeClr val="bg1">
                    <a:lumMod val="50000"/>
                  </a:schemeClr>
                </a:solidFill>
                <a:latin typeface="Times New Roman" charset="0"/>
                <a:ea typeface="Times New Roman" charset="0"/>
                <a:cs typeface="Times New Roman" charset="0"/>
              </a:defRPr>
            </a:lvl4pPr>
            <a:lvl5pPr marL="182880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kern="1200">
                <a:solidFill>
                  <a:schemeClr val="bg1">
                    <a:lumMod val="50000"/>
                  </a:schemeClr>
                </a:solidFill>
                <a:latin typeface="Times New Roman" charset="0"/>
                <a:ea typeface="Times New Roman" charset="0"/>
                <a:cs typeface="Times New Roman"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endParaRPr lang="en-US" dirty="0"/>
          </a:p>
        </p:txBody>
      </p:sp>
      <p:sp>
        <p:nvSpPr>
          <p:cNvPr id="16" name="Content Placeholder 24">
            <a:extLst>
              <a:ext uri="{FF2B5EF4-FFF2-40B4-BE49-F238E27FC236}">
                <a16:creationId xmlns:a16="http://schemas.microsoft.com/office/drawing/2014/main" id="{A6AFA7D2-2291-40B7-8EBC-2D60BF373724}"/>
              </a:ext>
            </a:extLst>
          </p:cNvPr>
          <p:cNvSpPr txBox="1">
            <a:spLocks/>
          </p:cNvSpPr>
          <p:nvPr/>
        </p:nvSpPr>
        <p:spPr>
          <a:xfrm>
            <a:off x="609600" y="1752600"/>
            <a:ext cx="8229600" cy="6096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1800" b="1" kern="1200">
                <a:solidFill>
                  <a:srgbClr val="E52A2B"/>
                </a:solidFill>
                <a:latin typeface="Times New Roman" charset="0"/>
                <a:ea typeface="Times New Roman" charset="0"/>
                <a:cs typeface="Times New Roman" charset="0"/>
              </a:defRPr>
            </a:lvl1pPr>
            <a:lvl2pPr marL="457200" indent="0" algn="l" defTabSz="914400" rtl="0" eaLnBrk="1" latinLnBrk="0" hangingPunct="1">
              <a:spcBef>
                <a:spcPct val="20000"/>
              </a:spcBef>
              <a:buFont typeface="Arial" pitchFamily="34" charset="0"/>
              <a:buNone/>
              <a:defRPr sz="2000" b="1" kern="1200">
                <a:solidFill>
                  <a:schemeClr val="bg1">
                    <a:lumMod val="50000"/>
                  </a:schemeClr>
                </a:solidFill>
                <a:latin typeface="Times New Roman" charset="0"/>
                <a:ea typeface="Times New Roman" charset="0"/>
                <a:cs typeface="Times New Roman" charset="0"/>
              </a:defRPr>
            </a:lvl2pPr>
            <a:lvl3pPr marL="914400" indent="0" algn="l" defTabSz="914400" rtl="0" eaLnBrk="1" latinLnBrk="0" hangingPunct="1">
              <a:spcBef>
                <a:spcPct val="20000"/>
              </a:spcBef>
              <a:buFont typeface="Arial" pitchFamily="34" charset="0"/>
              <a:buNone/>
              <a:defRPr sz="1800" b="1" kern="1200">
                <a:solidFill>
                  <a:schemeClr val="bg1">
                    <a:lumMod val="50000"/>
                  </a:schemeClr>
                </a:solidFill>
                <a:latin typeface="Times New Roman" charset="0"/>
                <a:ea typeface="Times New Roman" charset="0"/>
                <a:cs typeface="Times New Roman" charset="0"/>
              </a:defRPr>
            </a:lvl3pPr>
            <a:lvl4pPr marL="1371600" indent="0" algn="l" defTabSz="914400" rtl="0" eaLnBrk="1" latinLnBrk="0" hangingPunct="1">
              <a:spcBef>
                <a:spcPct val="20000"/>
              </a:spcBef>
              <a:buFont typeface="Arial" pitchFamily="34" charset="0"/>
              <a:buNone/>
              <a:defRPr sz="1600" b="1" kern="1200">
                <a:solidFill>
                  <a:schemeClr val="bg1">
                    <a:lumMod val="50000"/>
                  </a:schemeClr>
                </a:solidFill>
                <a:latin typeface="Times New Roman" charset="0"/>
                <a:ea typeface="Times New Roman" charset="0"/>
                <a:cs typeface="Times New Roman" charset="0"/>
              </a:defRPr>
            </a:lvl4pPr>
            <a:lvl5pPr marL="182880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kern="1200">
                <a:solidFill>
                  <a:schemeClr val="bg1">
                    <a:lumMod val="50000"/>
                  </a:schemeClr>
                </a:solidFill>
                <a:latin typeface="Times New Roman" charset="0"/>
                <a:ea typeface="Times New Roman" charset="0"/>
                <a:cs typeface="Times New Roman"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endParaRPr lang="en-US" dirty="0"/>
          </a:p>
        </p:txBody>
      </p:sp>
      <p:sp>
        <p:nvSpPr>
          <p:cNvPr id="9" name="Rectangle 3">
            <a:extLst>
              <a:ext uri="{FF2B5EF4-FFF2-40B4-BE49-F238E27FC236}">
                <a16:creationId xmlns:a16="http://schemas.microsoft.com/office/drawing/2014/main" id="{9410CFAB-A6D4-4D2E-8121-C5E81110EEF9}"/>
              </a:ext>
            </a:extLst>
          </p:cNvPr>
          <p:cNvSpPr txBox="1">
            <a:spLocks noChangeArrowheads="1"/>
          </p:cNvSpPr>
          <p:nvPr/>
        </p:nvSpPr>
        <p:spPr bwMode="auto">
          <a:xfrm>
            <a:off x="317568" y="1581019"/>
            <a:ext cx="3915510" cy="5046894"/>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r>
              <a:rPr lang="fr-FR" dirty="0">
                <a:solidFill>
                  <a:schemeClr val="tx1">
                    <a:lumMod val="50000"/>
                    <a:lumOff val="50000"/>
                  </a:schemeClr>
                </a:solidFill>
              </a:rPr>
              <a:t>TECTA-PDS – Bref historique</a:t>
            </a:r>
          </a:p>
          <a:p>
            <a:pPr marL="0" indent="0">
              <a:buNone/>
            </a:pPr>
            <a:endParaRPr lang="en-US" altLang="en-US" kern="0" dirty="0">
              <a:solidFill>
                <a:schemeClr val="tx1">
                  <a:lumMod val="50000"/>
                  <a:lumOff val="50000"/>
                </a:schemeClr>
              </a:solidFill>
            </a:endParaRPr>
          </a:p>
          <a:p>
            <a:pPr lvl="1"/>
            <a:r>
              <a:rPr lang="fr-FR" sz="1800" dirty="0">
                <a:solidFill>
                  <a:schemeClr val="tx1">
                    <a:lumMod val="50000"/>
                    <a:lumOff val="50000"/>
                  </a:schemeClr>
                </a:solidFill>
              </a:rPr>
              <a:t>Université </a:t>
            </a:r>
            <a:r>
              <a:rPr lang="fr-FR" sz="1800" dirty="0" err="1">
                <a:solidFill>
                  <a:schemeClr val="tx1">
                    <a:lumMod val="50000"/>
                    <a:lumOff val="50000"/>
                  </a:schemeClr>
                </a:solidFill>
              </a:rPr>
              <a:t>Queen’s</a:t>
            </a:r>
            <a:r>
              <a:rPr lang="fr-FR" sz="1800" dirty="0">
                <a:solidFill>
                  <a:schemeClr val="tx1">
                    <a:lumMod val="50000"/>
                    <a:lumOff val="50000"/>
                  </a:schemeClr>
                </a:solidFill>
              </a:rPr>
              <a:t> (Canada)</a:t>
            </a:r>
          </a:p>
          <a:p>
            <a:pPr lvl="1"/>
            <a:endParaRPr lang="en-US" altLang="en-US" sz="1800" kern="0" dirty="0">
              <a:solidFill>
                <a:schemeClr val="tx1">
                  <a:lumMod val="50000"/>
                  <a:lumOff val="50000"/>
                </a:schemeClr>
              </a:solidFill>
            </a:endParaRPr>
          </a:p>
          <a:p>
            <a:pPr lvl="1"/>
            <a:r>
              <a:rPr lang="fr-FR" sz="1800" dirty="0">
                <a:solidFill>
                  <a:schemeClr val="tx1">
                    <a:lumMod val="50000"/>
                    <a:lumOff val="50000"/>
                  </a:schemeClr>
                </a:solidFill>
              </a:rPr>
              <a:t>Réaction à la contamination à l’</a:t>
            </a:r>
            <a:r>
              <a:rPr lang="fr-FR" sz="1800" i="1" dirty="0">
                <a:solidFill>
                  <a:schemeClr val="tx1">
                    <a:lumMod val="50000"/>
                    <a:lumOff val="50000"/>
                  </a:schemeClr>
                </a:solidFill>
              </a:rPr>
              <a:t>E. coli</a:t>
            </a:r>
            <a:r>
              <a:rPr lang="fr-FR" sz="1800" dirty="0">
                <a:solidFill>
                  <a:schemeClr val="tx1">
                    <a:lumMod val="50000"/>
                    <a:lumOff val="50000"/>
                  </a:schemeClr>
                </a:solidFill>
              </a:rPr>
              <a:t> à </a:t>
            </a:r>
            <a:r>
              <a:rPr lang="fr-FR" sz="1800" dirty="0" err="1">
                <a:solidFill>
                  <a:schemeClr val="tx1">
                    <a:lumMod val="50000"/>
                    <a:lumOff val="50000"/>
                  </a:schemeClr>
                </a:solidFill>
              </a:rPr>
              <a:t>Walkerton</a:t>
            </a:r>
            <a:r>
              <a:rPr lang="fr-FR" sz="1800" dirty="0">
                <a:solidFill>
                  <a:schemeClr val="tx1">
                    <a:lumMod val="50000"/>
                    <a:lumOff val="50000"/>
                  </a:schemeClr>
                </a:solidFill>
              </a:rPr>
              <a:t>, au Canada</a:t>
            </a:r>
          </a:p>
          <a:p>
            <a:pPr lvl="1"/>
            <a:endParaRPr lang="en-US" altLang="en-US" sz="1800" kern="0" dirty="0">
              <a:solidFill>
                <a:schemeClr val="tx1">
                  <a:lumMod val="50000"/>
                  <a:lumOff val="50000"/>
                </a:schemeClr>
              </a:solidFill>
            </a:endParaRPr>
          </a:p>
          <a:p>
            <a:pPr lvl="1"/>
            <a:r>
              <a:rPr lang="fr-FR" sz="1800" dirty="0">
                <a:solidFill>
                  <a:schemeClr val="tx1">
                    <a:lumMod val="50000"/>
                    <a:lumOff val="50000"/>
                  </a:schemeClr>
                </a:solidFill>
              </a:rPr>
              <a:t>Acquisition par Veolia Eau en 2008</a:t>
            </a:r>
          </a:p>
          <a:p>
            <a:pPr marL="273050" lvl="1" indent="0">
              <a:buNone/>
            </a:pPr>
            <a:endParaRPr lang="en-US" altLang="en-US" sz="1800" kern="0" dirty="0">
              <a:solidFill>
                <a:schemeClr val="tx1">
                  <a:lumMod val="50000"/>
                  <a:lumOff val="50000"/>
                </a:schemeClr>
              </a:solidFill>
            </a:endParaRPr>
          </a:p>
          <a:p>
            <a:pPr lvl="1"/>
            <a:r>
              <a:rPr lang="fr-FR" sz="1800" dirty="0">
                <a:solidFill>
                  <a:schemeClr val="tx1">
                    <a:lumMod val="50000"/>
                    <a:lumOff val="50000"/>
                  </a:schemeClr>
                </a:solidFill>
              </a:rPr>
              <a:t>Rachat de l’entreprise par les cadres en 2016</a:t>
            </a:r>
          </a:p>
          <a:p>
            <a:pPr lvl="1"/>
            <a:endParaRPr lang="en-US" altLang="en-US" sz="1800" kern="0" dirty="0">
              <a:solidFill>
                <a:schemeClr val="tx1">
                  <a:lumMod val="50000"/>
                  <a:lumOff val="50000"/>
                </a:schemeClr>
              </a:solidFill>
            </a:endParaRPr>
          </a:p>
          <a:p>
            <a:pPr lvl="1"/>
            <a:r>
              <a:rPr lang="fr-FR" sz="1800" dirty="0">
                <a:solidFill>
                  <a:schemeClr val="tx1">
                    <a:lumMod val="50000"/>
                    <a:lumOff val="50000"/>
                  </a:schemeClr>
                </a:solidFill>
              </a:rPr>
              <a:t>TECTA-B16</a:t>
            </a:r>
          </a:p>
          <a:p>
            <a:pPr lvl="2"/>
            <a:r>
              <a:rPr lang="fr-FR" dirty="0">
                <a:solidFill>
                  <a:schemeClr val="tx1">
                    <a:lumMod val="50000"/>
                    <a:lumOff val="50000"/>
                  </a:schemeClr>
                </a:solidFill>
              </a:rPr>
              <a:t>Détection microbiologique rapide et automatisée des bactéries E. coli et coliformes</a:t>
            </a:r>
          </a:p>
        </p:txBody>
      </p:sp>
      <p:pic>
        <p:nvPicPr>
          <p:cNvPr id="11" name="Picture 2" descr="C:\Users\patrick.wolfe\Desktop\Endetec\Sales\Sales &amp; Marketing\Web Images\Tecta Images\LR3-9872.jpg">
            <a:extLst>
              <a:ext uri="{FF2B5EF4-FFF2-40B4-BE49-F238E27FC236}">
                <a16:creationId xmlns:a16="http://schemas.microsoft.com/office/drawing/2014/main" id="{678BC5BE-9107-43B3-91FD-8D2B780068C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24" t="31541"/>
          <a:stretch/>
        </p:blipFill>
        <p:spPr bwMode="auto">
          <a:xfrm>
            <a:off x="4614078" y="1676400"/>
            <a:ext cx="3691722" cy="43436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DF85304-D7B6-46B1-9D56-3C38D1FCEC72}"/>
              </a:ext>
            </a:extLst>
          </p:cNvPr>
          <p:cNvSpPr>
            <a:spLocks noGrp="1"/>
          </p:cNvSpPr>
          <p:nvPr>
            <p:ph type="sldNum" sz="quarter" idx="12"/>
          </p:nvPr>
        </p:nvSpPr>
        <p:spPr/>
        <p:txBody>
          <a:bodyPr/>
          <a:lstStyle/>
          <a:p>
            <a:fld id="{7BB70465-92B7-48B1-996F-090AB0317929}" type="slidenum">
              <a:rPr lang="en-US" smtClean="0"/>
              <a:t>3</a:t>
            </a:fld>
            <a:endParaRPr lang="en-US"/>
          </a:p>
        </p:txBody>
      </p:sp>
      <p:sp>
        <p:nvSpPr>
          <p:cNvPr id="8" name="ZoneTexte 7">
            <a:extLst>
              <a:ext uri="{FF2B5EF4-FFF2-40B4-BE49-F238E27FC236}">
                <a16:creationId xmlns:a16="http://schemas.microsoft.com/office/drawing/2014/main" id="{56907D14-BED9-4988-A5A0-0C36B3634D27}"/>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DC01E040-585A-45F4-88D0-C96F4C3BB758}"/>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30</a:t>
            </a:fld>
            <a:endParaRPr lang="en-GB" altLang="en-US" sz="1000">
              <a:solidFill>
                <a:schemeClr val="bg1"/>
              </a:solidFill>
            </a:endParaRPr>
          </a:p>
        </p:txBody>
      </p:sp>
      <p:sp>
        <p:nvSpPr>
          <p:cNvPr id="14" name="Rectangle 3">
            <a:extLst>
              <a:ext uri="{FF2B5EF4-FFF2-40B4-BE49-F238E27FC236}">
                <a16:creationId xmlns:a16="http://schemas.microsoft.com/office/drawing/2014/main" id="{56D547CF-DCF3-4ECD-B558-CC09B4551F2B}"/>
              </a:ext>
            </a:extLst>
          </p:cNvPr>
          <p:cNvSpPr txBox="1">
            <a:spLocks noChangeArrowheads="1"/>
          </p:cNvSpPr>
          <p:nvPr/>
        </p:nvSpPr>
        <p:spPr>
          <a:xfrm>
            <a:off x="301647" y="1585363"/>
            <a:ext cx="8439127" cy="39517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a:solidFill>
                  <a:schemeClr val="tx1"/>
                </a:solidFill>
              </a:rPr>
              <a:t>Ministère de la Santé du Koweït – Laboratoire de santé publique</a:t>
            </a:r>
          </a:p>
        </p:txBody>
      </p:sp>
      <p:pic>
        <p:nvPicPr>
          <p:cNvPr id="17" name="Picture 2">
            <a:extLst>
              <a:ext uri="{FF2B5EF4-FFF2-40B4-BE49-F238E27FC236}">
                <a16:creationId xmlns:a16="http://schemas.microsoft.com/office/drawing/2014/main" id="{666828F1-FC68-4DBF-AC55-2C6EC992C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36" y="2050434"/>
            <a:ext cx="2160000" cy="29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3625804F-9F19-4EE0-88D7-F1A2D7193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36" y="3164499"/>
            <a:ext cx="2160000" cy="32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a:extLst>
              <a:ext uri="{FF2B5EF4-FFF2-40B4-BE49-F238E27FC236}">
                <a16:creationId xmlns:a16="http://schemas.microsoft.com/office/drawing/2014/main" id="{970FC4D4-845F-4B3D-9DF1-FE0BEE9B7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37" y="4158475"/>
            <a:ext cx="2160000" cy="31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3">
            <a:extLst>
              <a:ext uri="{FF2B5EF4-FFF2-40B4-BE49-F238E27FC236}">
                <a16:creationId xmlns:a16="http://schemas.microsoft.com/office/drawing/2014/main" id="{7D5CEC69-046D-4240-A1D0-D8539CF41A60}"/>
              </a:ext>
            </a:extLst>
          </p:cNvPr>
          <p:cNvSpPr txBox="1">
            <a:spLocks noChangeArrowheads="1"/>
          </p:cNvSpPr>
          <p:nvPr/>
        </p:nvSpPr>
        <p:spPr bwMode="auto">
          <a:xfrm>
            <a:off x="129914" y="3608643"/>
            <a:ext cx="7535582" cy="294183"/>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5"/>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6"/>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a:solidFill>
                  <a:schemeClr val="tx1"/>
                </a:solidFill>
              </a:rPr>
              <a:t>4 appareils installés dans le laboratoire de santé publique de la ville de Koweït</a:t>
            </a:r>
          </a:p>
        </p:txBody>
      </p:sp>
      <p:sp>
        <p:nvSpPr>
          <p:cNvPr id="23" name="Rectangle 3">
            <a:extLst>
              <a:ext uri="{FF2B5EF4-FFF2-40B4-BE49-F238E27FC236}">
                <a16:creationId xmlns:a16="http://schemas.microsoft.com/office/drawing/2014/main" id="{A3D6FF7C-F834-4105-ACF7-B6A5703E62EB}"/>
              </a:ext>
            </a:extLst>
          </p:cNvPr>
          <p:cNvSpPr txBox="1">
            <a:spLocks noChangeArrowheads="1"/>
          </p:cNvSpPr>
          <p:nvPr/>
        </p:nvSpPr>
        <p:spPr bwMode="auto">
          <a:xfrm>
            <a:off x="116266" y="4529959"/>
            <a:ext cx="8037134" cy="880241"/>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5"/>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6"/>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Résultats plus rapides – sécurité sanitaire accrue pour les citoyens</a:t>
            </a:r>
          </a:p>
          <a:p>
            <a:pPr lvl="1"/>
            <a:r>
              <a:rPr lang="fr-FR" sz="1600" dirty="0">
                <a:solidFill>
                  <a:schemeClr val="tx1"/>
                </a:solidFill>
              </a:rPr>
              <a:t>Méthode de test beaucoup plus facile à utiliser que les anciennes</a:t>
            </a:r>
          </a:p>
          <a:p>
            <a:pPr lvl="1"/>
            <a:r>
              <a:rPr lang="fr-FR" sz="1600" dirty="0">
                <a:solidFill>
                  <a:schemeClr val="tx1"/>
                </a:solidFill>
              </a:rPr>
              <a:t>Connectivité interne permettant la notification immédiate et directe des résultats de test</a:t>
            </a:r>
          </a:p>
        </p:txBody>
      </p:sp>
      <p:sp>
        <p:nvSpPr>
          <p:cNvPr id="24" name="Rectangle 3">
            <a:extLst>
              <a:ext uri="{FF2B5EF4-FFF2-40B4-BE49-F238E27FC236}">
                <a16:creationId xmlns:a16="http://schemas.microsoft.com/office/drawing/2014/main" id="{B38B4AF6-4B6A-46A6-B767-68B0CA34C3A5}"/>
              </a:ext>
            </a:extLst>
          </p:cNvPr>
          <p:cNvSpPr txBox="1">
            <a:spLocks noChangeArrowheads="1"/>
          </p:cNvSpPr>
          <p:nvPr/>
        </p:nvSpPr>
        <p:spPr bwMode="auto">
          <a:xfrm>
            <a:off x="116266" y="2449176"/>
            <a:ext cx="8037134" cy="589649"/>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5"/>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6"/>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a:solidFill>
                  <a:schemeClr val="tx1"/>
                </a:solidFill>
              </a:rPr>
              <a:t>Méthodes conventionnelles manuelles et laborieuses</a:t>
            </a:r>
          </a:p>
          <a:p>
            <a:pPr lvl="1"/>
            <a:r>
              <a:rPr lang="fr-FR" sz="1600">
                <a:solidFill>
                  <a:schemeClr val="tx1"/>
                </a:solidFill>
              </a:rPr>
              <a:t>Problèmes liés à la subjectivité des résultats de tests plus anciens</a:t>
            </a:r>
          </a:p>
        </p:txBody>
      </p:sp>
      <p:sp>
        <p:nvSpPr>
          <p:cNvPr id="26" name="Title 3">
            <a:extLst>
              <a:ext uri="{FF2B5EF4-FFF2-40B4-BE49-F238E27FC236}">
                <a16:creationId xmlns:a16="http://schemas.microsoft.com/office/drawing/2014/main" id="{3807CBA1-3925-4325-8A0A-3EBC4F21DD88}"/>
              </a:ext>
            </a:extLst>
          </p:cNvPr>
          <p:cNvSpPr>
            <a:spLocks noGrp="1"/>
          </p:cNvSpPr>
          <p:nvPr>
            <p:ph type="title"/>
          </p:nvPr>
        </p:nvSpPr>
        <p:spPr>
          <a:xfrm>
            <a:off x="457200" y="533400"/>
            <a:ext cx="3733800" cy="609600"/>
          </a:xfrm>
        </p:spPr>
        <p:txBody>
          <a:bodyPr/>
          <a:lstStyle/>
          <a:p>
            <a:r>
              <a:rPr lang="fr-FR"/>
              <a:t>Études de cas et réussites</a:t>
            </a:r>
          </a:p>
        </p:txBody>
      </p:sp>
      <p:sp>
        <p:nvSpPr>
          <p:cNvPr id="2" name="Slide Number Placeholder 1">
            <a:extLst>
              <a:ext uri="{FF2B5EF4-FFF2-40B4-BE49-F238E27FC236}">
                <a16:creationId xmlns:a16="http://schemas.microsoft.com/office/drawing/2014/main" id="{E4F2F895-5F2C-434D-8905-932F3EE441DD}"/>
              </a:ext>
            </a:extLst>
          </p:cNvPr>
          <p:cNvSpPr>
            <a:spLocks noGrp="1"/>
          </p:cNvSpPr>
          <p:nvPr>
            <p:ph type="sldNum" sz="quarter" idx="12"/>
          </p:nvPr>
        </p:nvSpPr>
        <p:spPr/>
        <p:txBody>
          <a:bodyPr/>
          <a:lstStyle/>
          <a:p>
            <a:fld id="{7BB70465-92B7-48B1-996F-090AB0317929}" type="slidenum">
              <a:rPr lang="en-US" smtClean="0"/>
              <a:t>30</a:t>
            </a:fld>
            <a:endParaRPr lang="en-US"/>
          </a:p>
        </p:txBody>
      </p:sp>
      <p:pic>
        <p:nvPicPr>
          <p:cNvPr id="3" name="Picture 2">
            <a:extLst>
              <a:ext uri="{FF2B5EF4-FFF2-40B4-BE49-F238E27FC236}">
                <a16:creationId xmlns:a16="http://schemas.microsoft.com/office/drawing/2014/main" id="{61F10683-A89F-4643-8FF2-1463C2BD3EB6}"/>
              </a:ext>
            </a:extLst>
          </p:cNvPr>
          <p:cNvPicPr>
            <a:picLocks noChangeAspect="1"/>
          </p:cNvPicPr>
          <p:nvPr/>
        </p:nvPicPr>
        <p:blipFill>
          <a:blip r:embed="rId7"/>
          <a:stretch>
            <a:fillRect/>
          </a:stretch>
        </p:blipFill>
        <p:spPr>
          <a:xfrm>
            <a:off x="3429000" y="5505450"/>
            <a:ext cx="5648325" cy="1352550"/>
          </a:xfrm>
          <a:prstGeom prst="rect">
            <a:avLst/>
          </a:prstGeom>
        </p:spPr>
      </p:pic>
      <p:sp>
        <p:nvSpPr>
          <p:cNvPr id="15" name="ZoneTexte 14">
            <a:extLst>
              <a:ext uri="{FF2B5EF4-FFF2-40B4-BE49-F238E27FC236}">
                <a16:creationId xmlns:a16="http://schemas.microsoft.com/office/drawing/2014/main" id="{5A9266C4-D3AC-4C0E-9C87-4C4B0EE42C3A}"/>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4" name="ZoneTexte 3">
            <a:extLst>
              <a:ext uri="{FF2B5EF4-FFF2-40B4-BE49-F238E27FC236}">
                <a16:creationId xmlns:a16="http://schemas.microsoft.com/office/drawing/2014/main" id="{0B592EEF-4F8F-482D-89D5-8C076A1184F2}"/>
              </a:ext>
            </a:extLst>
          </p:cNvPr>
          <p:cNvSpPr txBox="1"/>
          <p:nvPr/>
        </p:nvSpPr>
        <p:spPr>
          <a:xfrm>
            <a:off x="3290582" y="5721519"/>
            <a:ext cx="5800725" cy="984885"/>
          </a:xfrm>
          <a:prstGeom prst="rect">
            <a:avLst/>
          </a:prstGeom>
          <a:solidFill>
            <a:schemeClr val="bg1"/>
          </a:solidFill>
        </p:spPr>
        <p:txBody>
          <a:bodyPr wrap="square" rtlCol="0">
            <a:spAutoFit/>
          </a:bodyPr>
          <a:lstStyle/>
          <a:p>
            <a:r>
              <a:rPr lang="fr-FR" sz="1600" i="1"/>
              <a:t>« Nous sommes extrêmement satisfaits de l’impact positif de l’installation de TECTA™ B16 sur nos délais de test et de reporting »</a:t>
            </a:r>
          </a:p>
          <a:p>
            <a:br>
              <a:rPr lang="fr-FR" sz="1400"/>
            </a:br>
            <a:r>
              <a:rPr lang="fr-FR" sz="1200" b="1"/>
              <a:t>Technicien senior – Laboratoire de santé publique du ministère de la Santé du Koweït</a:t>
            </a:r>
          </a:p>
        </p:txBody>
      </p:sp>
      <p:sp>
        <p:nvSpPr>
          <p:cNvPr id="5" name="ZoneTexte 4">
            <a:extLst>
              <a:ext uri="{FF2B5EF4-FFF2-40B4-BE49-F238E27FC236}">
                <a16:creationId xmlns:a16="http://schemas.microsoft.com/office/drawing/2014/main" id="{D5C53F78-00F2-485F-8FD8-19D457FAD52F}"/>
              </a:ext>
            </a:extLst>
          </p:cNvPr>
          <p:cNvSpPr txBox="1"/>
          <p:nvPr/>
        </p:nvSpPr>
        <p:spPr>
          <a:xfrm>
            <a:off x="490879" y="2005999"/>
            <a:ext cx="3206090" cy="400110"/>
          </a:xfrm>
          <a:prstGeom prst="rect">
            <a:avLst/>
          </a:prstGeom>
          <a:solidFill>
            <a:schemeClr val="bg1"/>
          </a:solidFill>
        </p:spPr>
        <p:txBody>
          <a:bodyPr wrap="square" rtlCol="0">
            <a:spAutoFit/>
          </a:bodyPr>
          <a:lstStyle/>
          <a:p>
            <a:r>
              <a:rPr lang="fr-FR" sz="2000" b="1">
                <a:solidFill>
                  <a:srgbClr val="9322A1"/>
                </a:solidFill>
              </a:rPr>
              <a:t>Défi détecté</a:t>
            </a:r>
          </a:p>
        </p:txBody>
      </p:sp>
      <p:sp>
        <p:nvSpPr>
          <p:cNvPr id="16" name="ZoneTexte 15">
            <a:extLst>
              <a:ext uri="{FF2B5EF4-FFF2-40B4-BE49-F238E27FC236}">
                <a16:creationId xmlns:a16="http://schemas.microsoft.com/office/drawing/2014/main" id="{9F94488A-6A2A-474B-9A28-45A0FD42D242}"/>
              </a:ext>
            </a:extLst>
          </p:cNvPr>
          <p:cNvSpPr txBox="1"/>
          <p:nvPr/>
        </p:nvSpPr>
        <p:spPr>
          <a:xfrm>
            <a:off x="467809" y="3138506"/>
            <a:ext cx="3206090" cy="400110"/>
          </a:xfrm>
          <a:prstGeom prst="rect">
            <a:avLst/>
          </a:prstGeom>
          <a:solidFill>
            <a:schemeClr val="bg1"/>
          </a:solidFill>
        </p:spPr>
        <p:txBody>
          <a:bodyPr wrap="square" rtlCol="0">
            <a:spAutoFit/>
          </a:bodyPr>
          <a:lstStyle/>
          <a:p>
            <a:r>
              <a:rPr lang="fr-FR" sz="2000" b="1">
                <a:solidFill>
                  <a:srgbClr val="9322A1"/>
                </a:solidFill>
              </a:rPr>
              <a:t>Solution détectée</a:t>
            </a:r>
          </a:p>
        </p:txBody>
      </p:sp>
      <p:sp>
        <p:nvSpPr>
          <p:cNvPr id="20" name="ZoneTexte 19">
            <a:extLst>
              <a:ext uri="{FF2B5EF4-FFF2-40B4-BE49-F238E27FC236}">
                <a16:creationId xmlns:a16="http://schemas.microsoft.com/office/drawing/2014/main" id="{F7126487-AC52-4B02-9A49-7B4A11620902}"/>
              </a:ext>
            </a:extLst>
          </p:cNvPr>
          <p:cNvSpPr txBox="1"/>
          <p:nvPr/>
        </p:nvSpPr>
        <p:spPr>
          <a:xfrm>
            <a:off x="523445" y="4082224"/>
            <a:ext cx="3206090" cy="400110"/>
          </a:xfrm>
          <a:prstGeom prst="rect">
            <a:avLst/>
          </a:prstGeom>
          <a:solidFill>
            <a:schemeClr val="bg1"/>
          </a:solidFill>
        </p:spPr>
        <p:txBody>
          <a:bodyPr wrap="square" rtlCol="0">
            <a:spAutoFit/>
          </a:bodyPr>
          <a:lstStyle/>
          <a:p>
            <a:r>
              <a:rPr lang="fr-FR" sz="2000" b="1">
                <a:solidFill>
                  <a:srgbClr val="9322A1"/>
                </a:solidFill>
              </a:rPr>
              <a:t>Réussite détectée</a:t>
            </a:r>
          </a:p>
        </p:txBody>
      </p:sp>
    </p:spTree>
    <p:extLst>
      <p:ext uri="{BB962C8B-B14F-4D97-AF65-F5344CB8AC3E}">
        <p14:creationId xmlns:p14="http://schemas.microsoft.com/office/powerpoint/2010/main" val="2982785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DC01E040-585A-45F4-88D0-C96F4C3BB758}"/>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31</a:t>
            </a:fld>
            <a:endParaRPr lang="en-GB" altLang="en-US" sz="1000">
              <a:solidFill>
                <a:schemeClr val="bg1"/>
              </a:solidFill>
            </a:endParaRPr>
          </a:p>
        </p:txBody>
      </p:sp>
      <p:sp>
        <p:nvSpPr>
          <p:cNvPr id="14" name="Rectangle 3">
            <a:extLst>
              <a:ext uri="{FF2B5EF4-FFF2-40B4-BE49-F238E27FC236}">
                <a16:creationId xmlns:a16="http://schemas.microsoft.com/office/drawing/2014/main" id="{56D547CF-DCF3-4ECD-B558-CC09B4551F2B}"/>
              </a:ext>
            </a:extLst>
          </p:cNvPr>
          <p:cNvSpPr txBox="1">
            <a:spLocks noChangeArrowheads="1"/>
          </p:cNvSpPr>
          <p:nvPr/>
        </p:nvSpPr>
        <p:spPr>
          <a:xfrm>
            <a:off x="301648" y="1585363"/>
            <a:ext cx="8037134" cy="39517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a:solidFill>
                  <a:schemeClr val="tx1"/>
                </a:solidFill>
              </a:rPr>
              <a:t>Santé Canada – Communautés des Premières nations</a:t>
            </a:r>
          </a:p>
        </p:txBody>
      </p:sp>
      <p:pic>
        <p:nvPicPr>
          <p:cNvPr id="17" name="Picture 2">
            <a:extLst>
              <a:ext uri="{FF2B5EF4-FFF2-40B4-BE49-F238E27FC236}">
                <a16:creationId xmlns:a16="http://schemas.microsoft.com/office/drawing/2014/main" id="{666828F1-FC68-4DBF-AC55-2C6EC992C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36" y="2050434"/>
            <a:ext cx="2160000" cy="29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3625804F-9F19-4EE0-88D7-F1A2D7193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36" y="3164499"/>
            <a:ext cx="2160000" cy="32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a:extLst>
              <a:ext uri="{FF2B5EF4-FFF2-40B4-BE49-F238E27FC236}">
                <a16:creationId xmlns:a16="http://schemas.microsoft.com/office/drawing/2014/main" id="{970FC4D4-845F-4B3D-9DF1-FE0BEE9B7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37" y="4158475"/>
            <a:ext cx="2160000" cy="31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a:extLst>
              <a:ext uri="{FF2B5EF4-FFF2-40B4-BE49-F238E27FC236}">
                <a16:creationId xmlns:a16="http://schemas.microsoft.com/office/drawing/2014/main" id="{50E8BB3C-F3EA-4CDB-B4FF-3E7EF4D18A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532" y="5638800"/>
            <a:ext cx="7245068" cy="107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3">
            <a:extLst>
              <a:ext uri="{FF2B5EF4-FFF2-40B4-BE49-F238E27FC236}">
                <a16:creationId xmlns:a16="http://schemas.microsoft.com/office/drawing/2014/main" id="{7D5CEC69-046D-4240-A1D0-D8539CF41A60}"/>
              </a:ext>
            </a:extLst>
          </p:cNvPr>
          <p:cNvSpPr txBox="1">
            <a:spLocks noChangeArrowheads="1"/>
          </p:cNvSpPr>
          <p:nvPr/>
        </p:nvSpPr>
        <p:spPr bwMode="auto">
          <a:xfrm>
            <a:off x="129914" y="3608643"/>
            <a:ext cx="6270886" cy="491160"/>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6"/>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7"/>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Installation de </a:t>
            </a:r>
            <a:r>
              <a:rPr lang="fr-FR" sz="1600" dirty="0" err="1">
                <a:solidFill>
                  <a:schemeClr val="tx1"/>
                </a:solidFill>
              </a:rPr>
              <a:t>Tecta</a:t>
            </a:r>
            <a:r>
              <a:rPr lang="fr-FR" sz="1600" dirty="0">
                <a:solidFill>
                  <a:schemeClr val="tx1"/>
                </a:solidFill>
              </a:rPr>
              <a:t> sur site dans les communautés éloignées pour tous les échantillons d’eau potable</a:t>
            </a:r>
          </a:p>
        </p:txBody>
      </p:sp>
      <p:sp>
        <p:nvSpPr>
          <p:cNvPr id="23" name="Rectangle 3">
            <a:extLst>
              <a:ext uri="{FF2B5EF4-FFF2-40B4-BE49-F238E27FC236}">
                <a16:creationId xmlns:a16="http://schemas.microsoft.com/office/drawing/2014/main" id="{A3D6FF7C-F834-4105-ACF7-B6A5703E62EB}"/>
              </a:ext>
            </a:extLst>
          </p:cNvPr>
          <p:cNvSpPr txBox="1">
            <a:spLocks noChangeArrowheads="1"/>
          </p:cNvSpPr>
          <p:nvPr/>
        </p:nvSpPr>
        <p:spPr bwMode="auto">
          <a:xfrm>
            <a:off x="116266" y="4529959"/>
            <a:ext cx="6506556" cy="1082091"/>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6"/>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7"/>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Résultats plus rapides – sécurité sanitaire accrue pour les communautés des Premières nations</a:t>
            </a:r>
          </a:p>
          <a:p>
            <a:pPr lvl="1"/>
            <a:r>
              <a:rPr lang="fr-FR" sz="1600" dirty="0">
                <a:solidFill>
                  <a:schemeClr val="tx1"/>
                </a:solidFill>
              </a:rPr>
              <a:t>Réduction des coûts</a:t>
            </a:r>
          </a:p>
          <a:p>
            <a:pPr lvl="1"/>
            <a:r>
              <a:rPr lang="fr-FR" sz="1600" dirty="0">
                <a:solidFill>
                  <a:schemeClr val="tx1"/>
                </a:solidFill>
              </a:rPr>
              <a:t>Intégrité totale des résultats toujours garantie </a:t>
            </a:r>
          </a:p>
        </p:txBody>
      </p:sp>
      <p:sp>
        <p:nvSpPr>
          <p:cNvPr id="24" name="Rectangle 3">
            <a:extLst>
              <a:ext uri="{FF2B5EF4-FFF2-40B4-BE49-F238E27FC236}">
                <a16:creationId xmlns:a16="http://schemas.microsoft.com/office/drawing/2014/main" id="{B38B4AF6-4B6A-46A6-B767-68B0CA34C3A5}"/>
              </a:ext>
            </a:extLst>
          </p:cNvPr>
          <p:cNvSpPr txBox="1">
            <a:spLocks noChangeArrowheads="1"/>
          </p:cNvSpPr>
          <p:nvPr/>
        </p:nvSpPr>
        <p:spPr bwMode="auto">
          <a:xfrm>
            <a:off x="116266" y="2449176"/>
            <a:ext cx="6436934" cy="786626"/>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6"/>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7"/>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Importants délais de transport des échantillons depuis des sites très distants</a:t>
            </a:r>
          </a:p>
          <a:p>
            <a:pPr lvl="1"/>
            <a:r>
              <a:rPr lang="fr-FR" sz="1600" dirty="0">
                <a:solidFill>
                  <a:schemeClr val="tx1"/>
                </a:solidFill>
              </a:rPr>
              <a:t>Coût global élevé dû au transport</a:t>
            </a:r>
          </a:p>
        </p:txBody>
      </p:sp>
      <p:sp>
        <p:nvSpPr>
          <p:cNvPr id="26" name="Title 3">
            <a:extLst>
              <a:ext uri="{FF2B5EF4-FFF2-40B4-BE49-F238E27FC236}">
                <a16:creationId xmlns:a16="http://schemas.microsoft.com/office/drawing/2014/main" id="{3807CBA1-3925-4325-8A0A-3EBC4F21DD88}"/>
              </a:ext>
            </a:extLst>
          </p:cNvPr>
          <p:cNvSpPr>
            <a:spLocks noGrp="1"/>
          </p:cNvSpPr>
          <p:nvPr>
            <p:ph type="title"/>
          </p:nvPr>
        </p:nvSpPr>
        <p:spPr>
          <a:xfrm>
            <a:off x="457200" y="533400"/>
            <a:ext cx="3733800" cy="609600"/>
          </a:xfrm>
        </p:spPr>
        <p:txBody>
          <a:bodyPr/>
          <a:lstStyle/>
          <a:p>
            <a:r>
              <a:rPr lang="fr-FR"/>
              <a:t>Études de cas et réussites</a:t>
            </a:r>
          </a:p>
        </p:txBody>
      </p:sp>
      <p:sp>
        <p:nvSpPr>
          <p:cNvPr id="2" name="Slide Number Placeholder 1">
            <a:extLst>
              <a:ext uri="{FF2B5EF4-FFF2-40B4-BE49-F238E27FC236}">
                <a16:creationId xmlns:a16="http://schemas.microsoft.com/office/drawing/2014/main" id="{E4F2F895-5F2C-434D-8905-932F3EE441DD}"/>
              </a:ext>
            </a:extLst>
          </p:cNvPr>
          <p:cNvSpPr>
            <a:spLocks noGrp="1"/>
          </p:cNvSpPr>
          <p:nvPr>
            <p:ph type="sldNum" sz="quarter" idx="12"/>
          </p:nvPr>
        </p:nvSpPr>
        <p:spPr/>
        <p:txBody>
          <a:bodyPr/>
          <a:lstStyle/>
          <a:p>
            <a:fld id="{7BB70465-92B7-48B1-996F-090AB0317929}" type="slidenum">
              <a:rPr lang="en-US" smtClean="0"/>
              <a:t>31</a:t>
            </a:fld>
            <a:endParaRPr lang="en-US"/>
          </a:p>
        </p:txBody>
      </p:sp>
      <p:pic>
        <p:nvPicPr>
          <p:cNvPr id="15" name="Picture 14">
            <a:extLst>
              <a:ext uri="{FF2B5EF4-FFF2-40B4-BE49-F238E27FC236}">
                <a16:creationId xmlns:a16="http://schemas.microsoft.com/office/drawing/2014/main" id="{369E4579-3D5D-4684-85B5-DF5000BEC8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2822" y="1862616"/>
            <a:ext cx="2445017" cy="3626316"/>
          </a:xfrm>
          <a:prstGeom prst="rect">
            <a:avLst/>
          </a:prstGeom>
        </p:spPr>
      </p:pic>
      <p:sp>
        <p:nvSpPr>
          <p:cNvPr id="16" name="ZoneTexte 15">
            <a:extLst>
              <a:ext uri="{FF2B5EF4-FFF2-40B4-BE49-F238E27FC236}">
                <a16:creationId xmlns:a16="http://schemas.microsoft.com/office/drawing/2014/main" id="{771A3A0E-1DBE-4E7E-87C3-9238A2C4541A}"/>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21" name="ZoneTexte 20">
            <a:extLst>
              <a:ext uri="{FF2B5EF4-FFF2-40B4-BE49-F238E27FC236}">
                <a16:creationId xmlns:a16="http://schemas.microsoft.com/office/drawing/2014/main" id="{F1D4A1EE-13CC-4E8E-80E1-4FEB9A94C7BF}"/>
              </a:ext>
            </a:extLst>
          </p:cNvPr>
          <p:cNvSpPr txBox="1"/>
          <p:nvPr/>
        </p:nvSpPr>
        <p:spPr>
          <a:xfrm>
            <a:off x="490879" y="2005999"/>
            <a:ext cx="3206090" cy="400110"/>
          </a:xfrm>
          <a:prstGeom prst="rect">
            <a:avLst/>
          </a:prstGeom>
          <a:solidFill>
            <a:schemeClr val="bg1"/>
          </a:solidFill>
        </p:spPr>
        <p:txBody>
          <a:bodyPr wrap="square" rtlCol="0">
            <a:spAutoFit/>
          </a:bodyPr>
          <a:lstStyle/>
          <a:p>
            <a:r>
              <a:rPr lang="fr-FR" sz="2000" b="1">
                <a:solidFill>
                  <a:srgbClr val="9322A1"/>
                </a:solidFill>
              </a:rPr>
              <a:t>Défi détecté</a:t>
            </a:r>
          </a:p>
        </p:txBody>
      </p:sp>
      <p:sp>
        <p:nvSpPr>
          <p:cNvPr id="25" name="ZoneTexte 24">
            <a:extLst>
              <a:ext uri="{FF2B5EF4-FFF2-40B4-BE49-F238E27FC236}">
                <a16:creationId xmlns:a16="http://schemas.microsoft.com/office/drawing/2014/main" id="{E41F8F48-978F-4A57-8A3C-176BB1472828}"/>
              </a:ext>
            </a:extLst>
          </p:cNvPr>
          <p:cNvSpPr txBox="1"/>
          <p:nvPr/>
        </p:nvSpPr>
        <p:spPr>
          <a:xfrm>
            <a:off x="467809" y="3138506"/>
            <a:ext cx="3206090" cy="400110"/>
          </a:xfrm>
          <a:prstGeom prst="rect">
            <a:avLst/>
          </a:prstGeom>
          <a:solidFill>
            <a:schemeClr val="bg1"/>
          </a:solidFill>
        </p:spPr>
        <p:txBody>
          <a:bodyPr wrap="square" rtlCol="0">
            <a:spAutoFit/>
          </a:bodyPr>
          <a:lstStyle/>
          <a:p>
            <a:r>
              <a:rPr lang="fr-FR" sz="2000" b="1">
                <a:solidFill>
                  <a:srgbClr val="9322A1"/>
                </a:solidFill>
              </a:rPr>
              <a:t>Solution détectée</a:t>
            </a:r>
          </a:p>
        </p:txBody>
      </p:sp>
      <p:sp>
        <p:nvSpPr>
          <p:cNvPr id="27" name="ZoneTexte 26">
            <a:extLst>
              <a:ext uri="{FF2B5EF4-FFF2-40B4-BE49-F238E27FC236}">
                <a16:creationId xmlns:a16="http://schemas.microsoft.com/office/drawing/2014/main" id="{353C8F6C-0183-4930-80D2-AB1C90229ABC}"/>
              </a:ext>
            </a:extLst>
          </p:cNvPr>
          <p:cNvSpPr txBox="1"/>
          <p:nvPr/>
        </p:nvSpPr>
        <p:spPr>
          <a:xfrm>
            <a:off x="523445" y="4082224"/>
            <a:ext cx="3206090" cy="400110"/>
          </a:xfrm>
          <a:prstGeom prst="rect">
            <a:avLst/>
          </a:prstGeom>
          <a:solidFill>
            <a:schemeClr val="bg1"/>
          </a:solidFill>
        </p:spPr>
        <p:txBody>
          <a:bodyPr wrap="square" rtlCol="0">
            <a:spAutoFit/>
          </a:bodyPr>
          <a:lstStyle/>
          <a:p>
            <a:r>
              <a:rPr lang="fr-FR" sz="2000" b="1">
                <a:solidFill>
                  <a:srgbClr val="9322A1"/>
                </a:solidFill>
              </a:rPr>
              <a:t>Réussite détectée</a:t>
            </a:r>
          </a:p>
        </p:txBody>
      </p:sp>
      <p:sp>
        <p:nvSpPr>
          <p:cNvPr id="28" name="ZoneTexte 27">
            <a:extLst>
              <a:ext uri="{FF2B5EF4-FFF2-40B4-BE49-F238E27FC236}">
                <a16:creationId xmlns:a16="http://schemas.microsoft.com/office/drawing/2014/main" id="{402D55E4-1AFC-4390-A3B6-F69541EC89BB}"/>
              </a:ext>
            </a:extLst>
          </p:cNvPr>
          <p:cNvSpPr txBox="1"/>
          <p:nvPr/>
        </p:nvSpPr>
        <p:spPr>
          <a:xfrm>
            <a:off x="1006642" y="5663637"/>
            <a:ext cx="8153400" cy="1123384"/>
          </a:xfrm>
          <a:prstGeom prst="rect">
            <a:avLst/>
          </a:prstGeom>
          <a:solidFill>
            <a:schemeClr val="bg1"/>
          </a:solidFill>
        </p:spPr>
        <p:txBody>
          <a:bodyPr wrap="square" rtlCol="0">
            <a:spAutoFit/>
          </a:bodyPr>
          <a:lstStyle/>
          <a:p>
            <a:r>
              <a:rPr lang="fr-FR" sz="1400" i="1" dirty="0"/>
              <a:t>« Le plus grand avantage pour nous, c’est la réduction du délai pour obtenir les résultats de l’analyse bactériologique. C’est aussi très appréciable de recevoir par e-mail la confirmation des résultats de TECTA™ B16, cela contribue à éliminer les erreurs humaines ».</a:t>
            </a:r>
          </a:p>
          <a:p>
            <a:br>
              <a:rPr lang="fr-FR" sz="300" dirty="0"/>
            </a:br>
            <a:r>
              <a:rPr lang="fr-FR" sz="1100" b="1" dirty="0"/>
              <a:t>Larry Jacobs, technicien Santé environnementale,</a:t>
            </a:r>
            <a:br>
              <a:rPr lang="fr-FR" sz="1100" b="1" dirty="0"/>
            </a:br>
            <a:r>
              <a:rPr lang="fr-FR" sz="1100" b="1" dirty="0"/>
              <a:t>services communautaires de </a:t>
            </a:r>
            <a:r>
              <a:rPr lang="fr-FR" sz="1100" b="1" dirty="0" err="1"/>
              <a:t>Kahnawake</a:t>
            </a:r>
            <a:r>
              <a:rPr lang="fr-FR" sz="1100" b="1" dirty="0"/>
              <a:t> </a:t>
            </a:r>
            <a:r>
              <a:rPr lang="fr-FR" sz="1100" b="1" dirty="0" err="1"/>
              <a:t>Shakotila’takenhas</a:t>
            </a:r>
            <a:endParaRPr lang="fr-FR" sz="1100" b="1" dirty="0"/>
          </a:p>
        </p:txBody>
      </p:sp>
    </p:spTree>
    <p:extLst>
      <p:ext uri="{BB962C8B-B14F-4D97-AF65-F5344CB8AC3E}">
        <p14:creationId xmlns:p14="http://schemas.microsoft.com/office/powerpoint/2010/main" val="82891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6FF0B6C1-FC81-4B07-9561-3A7E4C7453AD}"/>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32</a:t>
            </a:fld>
            <a:endParaRPr lang="en-GB" altLang="en-US" sz="1000">
              <a:solidFill>
                <a:schemeClr val="bg1"/>
              </a:solidFill>
            </a:endParaRPr>
          </a:p>
        </p:txBody>
      </p:sp>
      <p:sp>
        <p:nvSpPr>
          <p:cNvPr id="14" name="Rectangle 3">
            <a:extLst>
              <a:ext uri="{FF2B5EF4-FFF2-40B4-BE49-F238E27FC236}">
                <a16:creationId xmlns:a16="http://schemas.microsoft.com/office/drawing/2014/main" id="{281C1A35-52C2-4F85-B68F-F21EEF5B30A7}"/>
              </a:ext>
            </a:extLst>
          </p:cNvPr>
          <p:cNvSpPr txBox="1">
            <a:spLocks noChangeArrowheads="1"/>
          </p:cNvSpPr>
          <p:nvPr/>
        </p:nvSpPr>
        <p:spPr>
          <a:xfrm>
            <a:off x="228600" y="1586027"/>
            <a:ext cx="8037134" cy="39517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a:solidFill>
                  <a:schemeClr val="tx1"/>
                </a:solidFill>
              </a:rPr>
              <a:t>Parcs du Québec, Canada (Sépaq)</a:t>
            </a:r>
          </a:p>
        </p:txBody>
      </p:sp>
      <p:pic>
        <p:nvPicPr>
          <p:cNvPr id="17" name="Picture 2">
            <a:extLst>
              <a:ext uri="{FF2B5EF4-FFF2-40B4-BE49-F238E27FC236}">
                <a16:creationId xmlns:a16="http://schemas.microsoft.com/office/drawing/2014/main" id="{AF121381-AF3E-4CC1-A82B-4A67D32A2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52" y="2176071"/>
            <a:ext cx="2160000" cy="29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40D68EAE-86C1-4CBD-A6C6-5C4071B4A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52" y="3292018"/>
            <a:ext cx="2160000" cy="32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a:extLst>
              <a:ext uri="{FF2B5EF4-FFF2-40B4-BE49-F238E27FC236}">
                <a16:creationId xmlns:a16="http://schemas.microsoft.com/office/drawing/2014/main" id="{D7B77518-4926-4AC9-98D0-BD08934FA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53" y="4402321"/>
            <a:ext cx="2160000" cy="31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3">
            <a:extLst>
              <a:ext uri="{FF2B5EF4-FFF2-40B4-BE49-F238E27FC236}">
                <a16:creationId xmlns:a16="http://schemas.microsoft.com/office/drawing/2014/main" id="{AA51C7EC-0AB6-4CDC-894A-AB3CA0A5DEBE}"/>
              </a:ext>
            </a:extLst>
          </p:cNvPr>
          <p:cNvSpPr txBox="1">
            <a:spLocks noChangeArrowheads="1"/>
          </p:cNvSpPr>
          <p:nvPr/>
        </p:nvSpPr>
        <p:spPr bwMode="auto">
          <a:xfrm>
            <a:off x="252933" y="3556462"/>
            <a:ext cx="8037134" cy="319446"/>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5"/>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6"/>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endParaRPr lang="en-US" altLang="en-US" sz="1800" kern="0" dirty="0">
              <a:solidFill>
                <a:schemeClr val="tx1"/>
              </a:solidFill>
            </a:endParaRPr>
          </a:p>
        </p:txBody>
      </p:sp>
      <p:sp>
        <p:nvSpPr>
          <p:cNvPr id="22" name="Rectangle 3">
            <a:extLst>
              <a:ext uri="{FF2B5EF4-FFF2-40B4-BE49-F238E27FC236}">
                <a16:creationId xmlns:a16="http://schemas.microsoft.com/office/drawing/2014/main" id="{762B9B8F-BF95-424F-B4A4-1EC627D53448}"/>
              </a:ext>
            </a:extLst>
          </p:cNvPr>
          <p:cNvSpPr txBox="1">
            <a:spLocks noChangeArrowheads="1"/>
          </p:cNvSpPr>
          <p:nvPr/>
        </p:nvSpPr>
        <p:spPr bwMode="auto">
          <a:xfrm>
            <a:off x="252933" y="5066648"/>
            <a:ext cx="8037134" cy="294183"/>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5"/>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6"/>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endParaRPr lang="en-US" altLang="en-US" sz="1600" kern="0" dirty="0">
              <a:solidFill>
                <a:schemeClr val="tx1"/>
              </a:solidFill>
            </a:endParaRPr>
          </a:p>
        </p:txBody>
      </p:sp>
      <p:sp>
        <p:nvSpPr>
          <p:cNvPr id="23" name="Rectangle 3">
            <a:extLst>
              <a:ext uri="{FF2B5EF4-FFF2-40B4-BE49-F238E27FC236}">
                <a16:creationId xmlns:a16="http://schemas.microsoft.com/office/drawing/2014/main" id="{F95BF11D-938A-4BB4-A100-E3DDA663456F}"/>
              </a:ext>
            </a:extLst>
          </p:cNvPr>
          <p:cNvSpPr txBox="1">
            <a:spLocks noChangeArrowheads="1"/>
          </p:cNvSpPr>
          <p:nvPr/>
        </p:nvSpPr>
        <p:spPr bwMode="auto">
          <a:xfrm>
            <a:off x="39175" y="3722589"/>
            <a:ext cx="8037134" cy="620811"/>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5"/>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6"/>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700">
                <a:solidFill>
                  <a:schemeClr val="tx1"/>
                </a:solidFill>
              </a:rPr>
              <a:t>Installation de Tecta sur les sites distants</a:t>
            </a:r>
          </a:p>
          <a:p>
            <a:pPr lvl="1"/>
            <a:r>
              <a:rPr lang="fr-FR" sz="1700">
                <a:solidFill>
                  <a:schemeClr val="tx1"/>
                </a:solidFill>
              </a:rPr>
              <a:t>Aucun laboratoire nécessaire</a:t>
            </a:r>
          </a:p>
        </p:txBody>
      </p:sp>
      <p:sp>
        <p:nvSpPr>
          <p:cNvPr id="24" name="Rectangle 3">
            <a:extLst>
              <a:ext uri="{FF2B5EF4-FFF2-40B4-BE49-F238E27FC236}">
                <a16:creationId xmlns:a16="http://schemas.microsoft.com/office/drawing/2014/main" id="{2078992C-9B7B-4B91-87DD-A837D73AFF20}"/>
              </a:ext>
            </a:extLst>
          </p:cNvPr>
          <p:cNvSpPr txBox="1">
            <a:spLocks noChangeArrowheads="1"/>
          </p:cNvSpPr>
          <p:nvPr/>
        </p:nvSpPr>
        <p:spPr bwMode="auto">
          <a:xfrm>
            <a:off x="51221" y="2579589"/>
            <a:ext cx="8037134" cy="620811"/>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5"/>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6"/>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700">
                <a:solidFill>
                  <a:schemeClr val="tx1"/>
                </a:solidFill>
              </a:rPr>
              <a:t>Coordination des échantillonnages et transport depuis les sites distants</a:t>
            </a:r>
          </a:p>
          <a:p>
            <a:pPr lvl="1"/>
            <a:r>
              <a:rPr lang="fr-FR" sz="1700">
                <a:solidFill>
                  <a:schemeClr val="tx1"/>
                </a:solidFill>
              </a:rPr>
              <a:t>Perte de validité des échantillons</a:t>
            </a:r>
          </a:p>
        </p:txBody>
      </p:sp>
      <p:sp>
        <p:nvSpPr>
          <p:cNvPr id="25" name="Rectangle 3">
            <a:extLst>
              <a:ext uri="{FF2B5EF4-FFF2-40B4-BE49-F238E27FC236}">
                <a16:creationId xmlns:a16="http://schemas.microsoft.com/office/drawing/2014/main" id="{88F4548A-C24D-426A-8506-ACB087B18643}"/>
              </a:ext>
            </a:extLst>
          </p:cNvPr>
          <p:cNvSpPr txBox="1">
            <a:spLocks noChangeArrowheads="1"/>
          </p:cNvSpPr>
          <p:nvPr/>
        </p:nvSpPr>
        <p:spPr bwMode="auto">
          <a:xfrm>
            <a:off x="51221" y="4816063"/>
            <a:ext cx="5739979" cy="1981183"/>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5"/>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6"/>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700" dirty="0">
                <a:solidFill>
                  <a:schemeClr val="tx1"/>
                </a:solidFill>
              </a:rPr>
              <a:t>Possibilité de lancer le test immédiatement après l’échantillonnage – 100 % de validité</a:t>
            </a:r>
          </a:p>
          <a:p>
            <a:pPr lvl="1"/>
            <a:r>
              <a:rPr lang="fr-FR" sz="1700" dirty="0">
                <a:solidFill>
                  <a:schemeClr val="tx1"/>
                </a:solidFill>
              </a:rPr>
              <a:t>Résultats en 18 heures maximum au lieu de 3 jours</a:t>
            </a:r>
          </a:p>
          <a:p>
            <a:pPr lvl="1"/>
            <a:r>
              <a:rPr lang="fr-FR" sz="1700" dirty="0">
                <a:solidFill>
                  <a:schemeClr val="tx1"/>
                </a:solidFill>
              </a:rPr>
              <a:t>Économies considérables sur le transport des échantillons</a:t>
            </a:r>
          </a:p>
          <a:p>
            <a:pPr lvl="1"/>
            <a:r>
              <a:rPr lang="fr-FR" sz="1700" dirty="0">
                <a:solidFill>
                  <a:schemeClr val="tx1"/>
                </a:solidFill>
              </a:rPr>
              <a:t>100 % d’exactitude par rapport aux résultats en laboratoire </a:t>
            </a:r>
          </a:p>
          <a:p>
            <a:pPr lvl="1"/>
            <a:r>
              <a:rPr lang="fr-FR" sz="1700" dirty="0">
                <a:solidFill>
                  <a:schemeClr val="tx1"/>
                </a:solidFill>
              </a:rPr>
              <a:t>Compte e-mail centralisé au siège</a:t>
            </a:r>
          </a:p>
        </p:txBody>
      </p:sp>
      <p:pic>
        <p:nvPicPr>
          <p:cNvPr id="26" name="Picture 4" descr="http://www.mappery.com/maps/Quebec-National-Parks-and-Natural-Regions-Existing-and-Planned-Map.jpg">
            <a:extLst>
              <a:ext uri="{FF2B5EF4-FFF2-40B4-BE49-F238E27FC236}">
                <a16:creationId xmlns:a16="http://schemas.microsoft.com/office/drawing/2014/main" id="{E14F6996-E5F6-452A-BFEE-CECD23FF335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05" t="5016" r="46439" b="7334"/>
          <a:stretch/>
        </p:blipFill>
        <p:spPr bwMode="auto">
          <a:xfrm>
            <a:off x="5786838" y="2971800"/>
            <a:ext cx="2976162" cy="3505200"/>
          </a:xfrm>
          <a:prstGeom prst="rect">
            <a:avLst/>
          </a:prstGeom>
          <a:noFill/>
          <a:extLst>
            <a:ext uri="{909E8E84-426E-40DD-AFC4-6F175D3DCCD1}">
              <a14:hiddenFill xmlns:a14="http://schemas.microsoft.com/office/drawing/2010/main">
                <a:solidFill>
                  <a:srgbClr val="FFFFFF"/>
                </a:solidFill>
              </a14:hiddenFill>
            </a:ext>
          </a:extLst>
        </p:spPr>
      </p:pic>
      <p:sp>
        <p:nvSpPr>
          <p:cNvPr id="27" name="Down Arrow 2">
            <a:extLst>
              <a:ext uri="{FF2B5EF4-FFF2-40B4-BE49-F238E27FC236}">
                <a16:creationId xmlns:a16="http://schemas.microsoft.com/office/drawing/2014/main" id="{750B14B0-348F-40E6-A865-297867818FAF}"/>
              </a:ext>
            </a:extLst>
          </p:cNvPr>
          <p:cNvSpPr/>
          <p:nvPr/>
        </p:nvSpPr>
        <p:spPr>
          <a:xfrm>
            <a:off x="7638492" y="4580036"/>
            <a:ext cx="408030" cy="83016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Title 3">
            <a:extLst>
              <a:ext uri="{FF2B5EF4-FFF2-40B4-BE49-F238E27FC236}">
                <a16:creationId xmlns:a16="http://schemas.microsoft.com/office/drawing/2014/main" id="{BCD67597-8214-4ED9-A7AB-2944AAFDA67C}"/>
              </a:ext>
            </a:extLst>
          </p:cNvPr>
          <p:cNvSpPr>
            <a:spLocks noGrp="1"/>
          </p:cNvSpPr>
          <p:nvPr>
            <p:ph type="title"/>
          </p:nvPr>
        </p:nvSpPr>
        <p:spPr>
          <a:xfrm>
            <a:off x="457200" y="533400"/>
            <a:ext cx="3733800" cy="609600"/>
          </a:xfrm>
        </p:spPr>
        <p:txBody>
          <a:bodyPr/>
          <a:lstStyle/>
          <a:p>
            <a:r>
              <a:rPr lang="fr-FR"/>
              <a:t>Études de cas et réussites</a:t>
            </a:r>
          </a:p>
        </p:txBody>
      </p:sp>
      <p:sp>
        <p:nvSpPr>
          <p:cNvPr id="2" name="Slide Number Placeholder 1">
            <a:extLst>
              <a:ext uri="{FF2B5EF4-FFF2-40B4-BE49-F238E27FC236}">
                <a16:creationId xmlns:a16="http://schemas.microsoft.com/office/drawing/2014/main" id="{EB6281E6-3C67-4C6F-9CE5-267826A7AA5E}"/>
              </a:ext>
            </a:extLst>
          </p:cNvPr>
          <p:cNvSpPr>
            <a:spLocks noGrp="1"/>
          </p:cNvSpPr>
          <p:nvPr>
            <p:ph type="sldNum" sz="quarter" idx="12"/>
          </p:nvPr>
        </p:nvSpPr>
        <p:spPr/>
        <p:txBody>
          <a:bodyPr/>
          <a:lstStyle/>
          <a:p>
            <a:fld id="{7BB70465-92B7-48B1-996F-090AB0317929}" type="slidenum">
              <a:rPr lang="en-US" smtClean="0"/>
              <a:t>32</a:t>
            </a:fld>
            <a:endParaRPr lang="en-US"/>
          </a:p>
        </p:txBody>
      </p:sp>
      <p:sp>
        <p:nvSpPr>
          <p:cNvPr id="16" name="ZoneTexte 15">
            <a:extLst>
              <a:ext uri="{FF2B5EF4-FFF2-40B4-BE49-F238E27FC236}">
                <a16:creationId xmlns:a16="http://schemas.microsoft.com/office/drawing/2014/main" id="{C3866B24-F22A-482A-96DC-84950FF24F23}"/>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20" name="ZoneTexte 19">
            <a:extLst>
              <a:ext uri="{FF2B5EF4-FFF2-40B4-BE49-F238E27FC236}">
                <a16:creationId xmlns:a16="http://schemas.microsoft.com/office/drawing/2014/main" id="{66D2F933-BA51-4B37-8DE7-2708D8D5BBA9}"/>
              </a:ext>
            </a:extLst>
          </p:cNvPr>
          <p:cNvSpPr txBox="1"/>
          <p:nvPr/>
        </p:nvSpPr>
        <p:spPr>
          <a:xfrm>
            <a:off x="327252" y="2123815"/>
            <a:ext cx="3206090" cy="400110"/>
          </a:xfrm>
          <a:prstGeom prst="rect">
            <a:avLst/>
          </a:prstGeom>
          <a:solidFill>
            <a:schemeClr val="bg1"/>
          </a:solidFill>
        </p:spPr>
        <p:txBody>
          <a:bodyPr wrap="square" rtlCol="0">
            <a:spAutoFit/>
          </a:bodyPr>
          <a:lstStyle/>
          <a:p>
            <a:r>
              <a:rPr lang="fr-FR" sz="2000" b="1">
                <a:solidFill>
                  <a:srgbClr val="9322A1"/>
                </a:solidFill>
              </a:rPr>
              <a:t>Défi détecté</a:t>
            </a:r>
          </a:p>
        </p:txBody>
      </p:sp>
      <p:sp>
        <p:nvSpPr>
          <p:cNvPr id="28" name="ZoneTexte 27">
            <a:extLst>
              <a:ext uri="{FF2B5EF4-FFF2-40B4-BE49-F238E27FC236}">
                <a16:creationId xmlns:a16="http://schemas.microsoft.com/office/drawing/2014/main" id="{2C229EF7-F68D-485F-93AC-3CA9A977364F}"/>
              </a:ext>
            </a:extLst>
          </p:cNvPr>
          <p:cNvSpPr txBox="1"/>
          <p:nvPr/>
        </p:nvSpPr>
        <p:spPr>
          <a:xfrm>
            <a:off x="304182" y="3256322"/>
            <a:ext cx="3206090" cy="400110"/>
          </a:xfrm>
          <a:prstGeom prst="rect">
            <a:avLst/>
          </a:prstGeom>
          <a:solidFill>
            <a:schemeClr val="bg1"/>
          </a:solidFill>
        </p:spPr>
        <p:txBody>
          <a:bodyPr wrap="square" rtlCol="0">
            <a:spAutoFit/>
          </a:bodyPr>
          <a:lstStyle/>
          <a:p>
            <a:r>
              <a:rPr lang="fr-FR" sz="2000" b="1">
                <a:solidFill>
                  <a:srgbClr val="9322A1"/>
                </a:solidFill>
              </a:rPr>
              <a:t>Solution détectée</a:t>
            </a:r>
          </a:p>
        </p:txBody>
      </p:sp>
      <p:sp>
        <p:nvSpPr>
          <p:cNvPr id="30" name="ZoneTexte 29">
            <a:extLst>
              <a:ext uri="{FF2B5EF4-FFF2-40B4-BE49-F238E27FC236}">
                <a16:creationId xmlns:a16="http://schemas.microsoft.com/office/drawing/2014/main" id="{21844B7D-A0B3-47DA-9A02-C99DFC73C875}"/>
              </a:ext>
            </a:extLst>
          </p:cNvPr>
          <p:cNvSpPr txBox="1"/>
          <p:nvPr/>
        </p:nvSpPr>
        <p:spPr>
          <a:xfrm>
            <a:off x="304182" y="4330033"/>
            <a:ext cx="3206090" cy="400110"/>
          </a:xfrm>
          <a:prstGeom prst="rect">
            <a:avLst/>
          </a:prstGeom>
          <a:solidFill>
            <a:schemeClr val="bg1"/>
          </a:solidFill>
        </p:spPr>
        <p:txBody>
          <a:bodyPr wrap="square" rtlCol="0">
            <a:spAutoFit/>
          </a:bodyPr>
          <a:lstStyle/>
          <a:p>
            <a:r>
              <a:rPr lang="fr-FR" sz="2000" b="1">
                <a:solidFill>
                  <a:srgbClr val="9322A1"/>
                </a:solidFill>
              </a:rPr>
              <a:t>Réussite détectée</a:t>
            </a:r>
          </a:p>
        </p:txBody>
      </p:sp>
    </p:spTree>
    <p:extLst>
      <p:ext uri="{BB962C8B-B14F-4D97-AF65-F5344CB8AC3E}">
        <p14:creationId xmlns:p14="http://schemas.microsoft.com/office/powerpoint/2010/main" val="1016594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6FF0B6C1-FC81-4B07-9561-3A7E4C7453AD}"/>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33</a:t>
            </a:fld>
            <a:endParaRPr lang="en-GB" altLang="en-US" sz="1000">
              <a:solidFill>
                <a:schemeClr val="bg1"/>
              </a:solidFill>
            </a:endParaRPr>
          </a:p>
        </p:txBody>
      </p:sp>
      <p:sp>
        <p:nvSpPr>
          <p:cNvPr id="14" name="Rectangle 3">
            <a:extLst>
              <a:ext uri="{FF2B5EF4-FFF2-40B4-BE49-F238E27FC236}">
                <a16:creationId xmlns:a16="http://schemas.microsoft.com/office/drawing/2014/main" id="{281C1A35-52C2-4F85-B68F-F21EEF5B30A7}"/>
              </a:ext>
            </a:extLst>
          </p:cNvPr>
          <p:cNvSpPr txBox="1">
            <a:spLocks noChangeArrowheads="1"/>
          </p:cNvSpPr>
          <p:nvPr/>
        </p:nvSpPr>
        <p:spPr>
          <a:xfrm>
            <a:off x="228600" y="1586027"/>
            <a:ext cx="3908424" cy="51601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a:solidFill>
                  <a:schemeClr val="tx1"/>
                </a:solidFill>
              </a:rPr>
              <a:t>Ville de Fenton (Michigan, États-Unis)</a:t>
            </a:r>
          </a:p>
          <a:p>
            <a:pPr lvl="1"/>
            <a:r>
              <a:rPr lang="fr-FR" sz="2000" dirty="0">
                <a:solidFill>
                  <a:schemeClr val="tx1"/>
                </a:solidFill>
              </a:rPr>
              <a:t>Simplicité d’utilisation</a:t>
            </a:r>
          </a:p>
          <a:p>
            <a:pPr lvl="1"/>
            <a:r>
              <a:rPr lang="fr-FR" sz="2000" dirty="0">
                <a:solidFill>
                  <a:schemeClr val="tx1"/>
                </a:solidFill>
              </a:rPr>
              <a:t>Réduction du délai d’obtention des résultats</a:t>
            </a:r>
          </a:p>
          <a:p>
            <a:pPr lvl="1"/>
            <a:r>
              <a:rPr lang="fr-FR" sz="2000" dirty="0">
                <a:solidFill>
                  <a:schemeClr val="tx1"/>
                </a:solidFill>
              </a:rPr>
              <a:t>Résultats objectifs</a:t>
            </a:r>
          </a:p>
          <a:p>
            <a:pPr lvl="1"/>
            <a:r>
              <a:rPr lang="fr-FR" sz="2000" dirty="0" err="1">
                <a:solidFill>
                  <a:schemeClr val="tx1"/>
                </a:solidFill>
              </a:rPr>
              <a:t>Reporting</a:t>
            </a:r>
            <a:r>
              <a:rPr lang="fr-FR" sz="2000" dirty="0">
                <a:solidFill>
                  <a:schemeClr val="tx1"/>
                </a:solidFill>
              </a:rPr>
              <a:t> automatique</a:t>
            </a:r>
          </a:p>
          <a:p>
            <a:pPr lvl="1"/>
            <a:r>
              <a:rPr lang="fr-FR" sz="2000" dirty="0">
                <a:solidFill>
                  <a:schemeClr val="tx1"/>
                </a:solidFill>
              </a:rPr>
              <a:t>Incidents et investigations</a:t>
            </a:r>
          </a:p>
          <a:p>
            <a:pPr lvl="2"/>
            <a:r>
              <a:rPr lang="fr-FR" sz="1600" dirty="0">
                <a:solidFill>
                  <a:schemeClr val="tx1"/>
                </a:solidFill>
              </a:rPr>
              <a:t>Avis d’ébullition (risque de contamination de l’eau) en 2018</a:t>
            </a:r>
          </a:p>
          <a:p>
            <a:pPr lvl="1"/>
            <a:r>
              <a:rPr lang="fr-FR" sz="2000" dirty="0">
                <a:solidFill>
                  <a:schemeClr val="tx1"/>
                </a:solidFill>
              </a:rPr>
              <a:t>Échantillons d’eau potable de la ville</a:t>
            </a:r>
          </a:p>
          <a:p>
            <a:pPr lvl="1"/>
            <a:r>
              <a:rPr lang="fr-FR" sz="2000" dirty="0">
                <a:solidFill>
                  <a:schemeClr val="tx1"/>
                </a:solidFill>
              </a:rPr>
              <a:t>Échantillons d’eaux de plaisance</a:t>
            </a:r>
          </a:p>
          <a:p>
            <a:pPr lvl="1"/>
            <a:endParaRPr lang="en-US" altLang="en-US" sz="2000" b="1" dirty="0">
              <a:solidFill>
                <a:schemeClr val="tx1"/>
              </a:solidFill>
            </a:endParaRPr>
          </a:p>
        </p:txBody>
      </p:sp>
      <p:sp>
        <p:nvSpPr>
          <p:cNvPr id="29" name="Title 3">
            <a:extLst>
              <a:ext uri="{FF2B5EF4-FFF2-40B4-BE49-F238E27FC236}">
                <a16:creationId xmlns:a16="http://schemas.microsoft.com/office/drawing/2014/main" id="{BCD67597-8214-4ED9-A7AB-2944AAFDA67C}"/>
              </a:ext>
            </a:extLst>
          </p:cNvPr>
          <p:cNvSpPr>
            <a:spLocks noGrp="1"/>
          </p:cNvSpPr>
          <p:nvPr>
            <p:ph type="title"/>
          </p:nvPr>
        </p:nvSpPr>
        <p:spPr>
          <a:xfrm>
            <a:off x="457200" y="533400"/>
            <a:ext cx="3733800" cy="609600"/>
          </a:xfrm>
        </p:spPr>
        <p:txBody>
          <a:bodyPr/>
          <a:lstStyle/>
          <a:p>
            <a:r>
              <a:rPr lang="fr-FR"/>
              <a:t>Études de cas et réussites</a:t>
            </a:r>
          </a:p>
        </p:txBody>
      </p:sp>
      <p:sp>
        <p:nvSpPr>
          <p:cNvPr id="2" name="Slide Number Placeholder 1">
            <a:extLst>
              <a:ext uri="{FF2B5EF4-FFF2-40B4-BE49-F238E27FC236}">
                <a16:creationId xmlns:a16="http://schemas.microsoft.com/office/drawing/2014/main" id="{EB6281E6-3C67-4C6F-9CE5-267826A7AA5E}"/>
              </a:ext>
            </a:extLst>
          </p:cNvPr>
          <p:cNvSpPr>
            <a:spLocks noGrp="1"/>
          </p:cNvSpPr>
          <p:nvPr>
            <p:ph type="sldNum" sz="quarter" idx="12"/>
          </p:nvPr>
        </p:nvSpPr>
        <p:spPr/>
        <p:txBody>
          <a:bodyPr/>
          <a:lstStyle/>
          <a:p>
            <a:fld id="{7BB70465-92B7-48B1-996F-090AB0317929}" type="slidenum">
              <a:rPr lang="en-US" smtClean="0"/>
              <a:t>33</a:t>
            </a:fld>
            <a:endParaRPr lang="en-US"/>
          </a:p>
        </p:txBody>
      </p:sp>
      <p:pic>
        <p:nvPicPr>
          <p:cNvPr id="3" name="Picture 2">
            <a:extLst>
              <a:ext uri="{FF2B5EF4-FFF2-40B4-BE49-F238E27FC236}">
                <a16:creationId xmlns:a16="http://schemas.microsoft.com/office/drawing/2014/main" id="{B7C422BF-4A72-4F20-B27C-C7DD0353A427}"/>
              </a:ext>
            </a:extLst>
          </p:cNvPr>
          <p:cNvPicPr>
            <a:picLocks noChangeAspect="1"/>
          </p:cNvPicPr>
          <p:nvPr/>
        </p:nvPicPr>
        <p:blipFill>
          <a:blip r:embed="rId2"/>
          <a:stretch>
            <a:fillRect/>
          </a:stretch>
        </p:blipFill>
        <p:spPr>
          <a:xfrm>
            <a:off x="4075176" y="1447800"/>
            <a:ext cx="4814824" cy="5298393"/>
          </a:xfrm>
          <a:prstGeom prst="rect">
            <a:avLst/>
          </a:prstGeom>
        </p:spPr>
      </p:pic>
      <p:sp>
        <p:nvSpPr>
          <p:cNvPr id="7" name="ZoneTexte 6">
            <a:extLst>
              <a:ext uri="{FF2B5EF4-FFF2-40B4-BE49-F238E27FC236}">
                <a16:creationId xmlns:a16="http://schemas.microsoft.com/office/drawing/2014/main" id="{FF52B76A-9D71-4CF7-9844-7090A46414BD}"/>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4" name="ZoneTexte 3">
            <a:extLst>
              <a:ext uri="{FF2B5EF4-FFF2-40B4-BE49-F238E27FC236}">
                <a16:creationId xmlns:a16="http://schemas.microsoft.com/office/drawing/2014/main" id="{14CC1271-C653-48E0-A5FF-C032C2B375A9}"/>
              </a:ext>
            </a:extLst>
          </p:cNvPr>
          <p:cNvSpPr txBox="1"/>
          <p:nvPr/>
        </p:nvSpPr>
        <p:spPr>
          <a:xfrm>
            <a:off x="4114800" y="1490663"/>
            <a:ext cx="4419600" cy="338554"/>
          </a:xfrm>
          <a:prstGeom prst="rect">
            <a:avLst/>
          </a:prstGeom>
          <a:solidFill>
            <a:srgbClr val="284D78"/>
          </a:solidFill>
        </p:spPr>
        <p:txBody>
          <a:bodyPr wrap="square" rtlCol="0">
            <a:spAutoFit/>
          </a:bodyPr>
          <a:lstStyle/>
          <a:p>
            <a:r>
              <a:rPr lang="fr-FR" sz="1600">
                <a:solidFill>
                  <a:schemeClr val="bg1"/>
                </a:solidFill>
              </a:rPr>
              <a:t>Tests de l’eau : Fenton ouvre la voie</a:t>
            </a:r>
          </a:p>
        </p:txBody>
      </p:sp>
      <p:sp>
        <p:nvSpPr>
          <p:cNvPr id="5" name="ZoneTexte 4">
            <a:extLst>
              <a:ext uri="{FF2B5EF4-FFF2-40B4-BE49-F238E27FC236}">
                <a16:creationId xmlns:a16="http://schemas.microsoft.com/office/drawing/2014/main" id="{926A97EA-4C86-4933-B32F-8EB3418A4B38}"/>
              </a:ext>
            </a:extLst>
          </p:cNvPr>
          <p:cNvSpPr txBox="1"/>
          <p:nvPr/>
        </p:nvSpPr>
        <p:spPr>
          <a:xfrm>
            <a:off x="4190999" y="3511670"/>
            <a:ext cx="4699001" cy="507831"/>
          </a:xfrm>
          <a:prstGeom prst="rect">
            <a:avLst/>
          </a:prstGeom>
          <a:solidFill>
            <a:srgbClr val="F4F4ED"/>
          </a:solidFill>
        </p:spPr>
        <p:txBody>
          <a:bodyPr wrap="square" rtlCol="0">
            <a:spAutoFit/>
          </a:bodyPr>
          <a:lstStyle/>
          <a:p>
            <a:r>
              <a:rPr lang="fr-FR" sz="900" dirty="0">
                <a:solidFill>
                  <a:srgbClr val="ED9069"/>
                </a:solidFill>
              </a:rPr>
              <a:t>Fenton est une petite ville américaine typique située à une centaine de kilomètres au nord de Détroit, dans l’État du Michigan. Bien qu’elle ne compte pas parmi les grandes métropoles, Fenton est fière d’utiliser les nouvelles technologies pour mieux servir ses habitants.</a:t>
            </a:r>
          </a:p>
        </p:txBody>
      </p:sp>
      <p:sp>
        <p:nvSpPr>
          <p:cNvPr id="6" name="ZoneTexte 5">
            <a:extLst>
              <a:ext uri="{FF2B5EF4-FFF2-40B4-BE49-F238E27FC236}">
                <a16:creationId xmlns:a16="http://schemas.microsoft.com/office/drawing/2014/main" id="{2CD1E01C-A53D-430C-B891-D26A1E703017}"/>
              </a:ext>
            </a:extLst>
          </p:cNvPr>
          <p:cNvSpPr txBox="1"/>
          <p:nvPr/>
        </p:nvSpPr>
        <p:spPr>
          <a:xfrm>
            <a:off x="5410200" y="4104144"/>
            <a:ext cx="3479800" cy="2677656"/>
          </a:xfrm>
          <a:prstGeom prst="rect">
            <a:avLst/>
          </a:prstGeom>
          <a:solidFill>
            <a:srgbClr val="F4F4ED"/>
          </a:solidFill>
        </p:spPr>
        <p:txBody>
          <a:bodyPr wrap="square" rtlCol="0">
            <a:spAutoFit/>
          </a:bodyPr>
          <a:lstStyle/>
          <a:p>
            <a:r>
              <a:rPr lang="fr-FR" sz="700" b="1" dirty="0"/>
              <a:t>EN TÉMOIGNE PAR EXEMPLE SON USINE DE TRAITEMENT DES EAUX À LA POINTE DE LA TECHNOLOGIE,</a:t>
            </a:r>
          </a:p>
          <a:p>
            <a:r>
              <a:rPr lang="fr-FR" sz="700" dirty="0"/>
              <a:t>dans laquelle le personnel a contribué à mettre en place une nouvelle solution. Lorsque son directeur, Stephen Guy, a découvert les solutions </a:t>
            </a:r>
            <a:r>
              <a:rPr lang="fr-FR" sz="700" dirty="0" err="1"/>
              <a:t>Tecta</a:t>
            </a:r>
            <a:r>
              <a:rPr lang="fr-FR" sz="700" dirty="0"/>
              <a:t> PDS et la première et unique méthode automatique approuvée par l’EPA pour détecter la bactérie E. coli et les coliformes totaux dans l’eau potable, il a immédiatement voulu la tester afin de la comparer à la méthode actuelle / traditionnelle et voir si elle tenait ses promesses.</a:t>
            </a:r>
          </a:p>
          <a:p>
            <a:endParaRPr lang="fr-FR" sz="700" dirty="0"/>
          </a:p>
          <a:p>
            <a:r>
              <a:rPr lang="fr-FR" sz="700" dirty="0"/>
              <a:t>La ville de Fenton a avant tout été attirée par la facilité d’utilisation de </a:t>
            </a:r>
            <a:r>
              <a:rPr lang="fr-FR" sz="700" dirty="0" err="1"/>
              <a:t>Tecta</a:t>
            </a:r>
            <a:r>
              <a:rPr lang="fr-FR" sz="700" dirty="0"/>
              <a:t> B16, partout et à tout moment, sans compétences spécifiques, par sa rapidité inégalée de réaction aux échantillons positifs et par son système d’alerte automatique. Bien que sa méthode de test traditionnelle répondait à toutes les exigences de conformité du Safe </a:t>
            </a:r>
            <a:r>
              <a:rPr lang="fr-FR" sz="700" dirty="0" err="1"/>
              <a:t>Drinking</a:t>
            </a:r>
            <a:r>
              <a:rPr lang="fr-FR" sz="700" dirty="0"/>
              <a:t> Water </a:t>
            </a:r>
            <a:r>
              <a:rPr lang="fr-FR" sz="700" dirty="0" err="1"/>
              <a:t>Act</a:t>
            </a:r>
            <a:r>
              <a:rPr lang="fr-FR" sz="700" dirty="0"/>
              <a:t>, les nombreux avantages offerts par le test automatisé de </a:t>
            </a:r>
            <a:r>
              <a:rPr lang="fr-FR" sz="700" dirty="0" err="1"/>
              <a:t>Tecta</a:t>
            </a:r>
            <a:r>
              <a:rPr lang="fr-FR" sz="700" dirty="0"/>
              <a:t> B16 étaient extrêmement intéressants. Cette solution ne nécessite par exemple aucune analyse subjective, aucun rapport écrit, elle permet de tester avec précision des échantillons turbides et même, dans certains cas, des échantillons présentant des particules solides, mais surtout, en cas d’incident avéré, la notification immédiate permet de gagner un temps précieux pour prendre des mesures et réduire autant que possible les éventuels problèmes de santé publique.</a:t>
            </a:r>
          </a:p>
          <a:p>
            <a:endParaRPr lang="fr-FR" sz="700" dirty="0"/>
          </a:p>
          <a:p>
            <a:r>
              <a:rPr lang="fr-FR" sz="700" dirty="0"/>
              <a:t>À la fin de la période d’essai, </a:t>
            </a:r>
            <a:r>
              <a:rPr lang="fr-FR" sz="700" dirty="0" err="1"/>
              <a:t>Tecta</a:t>
            </a:r>
            <a:r>
              <a:rPr lang="fr-FR" sz="700" dirty="0"/>
              <a:t> B16 a non seulement réussi tous les tests les plus rigoureux, mais de nouvelles applications sont également apparues. Une utilisation opérationnelle, comme l’évaluation rapide des ruptures de canalisations, la maintenance des canalisations,		</a:t>
            </a:r>
            <a:r>
              <a:rPr lang="fr-FR" sz="600" i="1" dirty="0"/>
              <a:t>(suite à la page suivante)</a:t>
            </a:r>
          </a:p>
        </p:txBody>
      </p:sp>
    </p:spTree>
    <p:extLst>
      <p:ext uri="{BB962C8B-B14F-4D97-AF65-F5344CB8AC3E}">
        <p14:creationId xmlns:p14="http://schemas.microsoft.com/office/powerpoint/2010/main" val="2678099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A4B4CD37-63DF-4BA1-8319-4B71F4D2EE14}"/>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34</a:t>
            </a:fld>
            <a:endParaRPr lang="en-GB" altLang="en-US" sz="1000">
              <a:solidFill>
                <a:schemeClr val="bg1"/>
              </a:solidFill>
            </a:endParaRPr>
          </a:p>
        </p:txBody>
      </p:sp>
      <p:sp>
        <p:nvSpPr>
          <p:cNvPr id="14" name="Rectangle 3">
            <a:extLst>
              <a:ext uri="{FF2B5EF4-FFF2-40B4-BE49-F238E27FC236}">
                <a16:creationId xmlns:a16="http://schemas.microsoft.com/office/drawing/2014/main" id="{70F9F0FD-EC3C-4736-882D-B87972E4C1DC}"/>
              </a:ext>
            </a:extLst>
          </p:cNvPr>
          <p:cNvSpPr txBox="1">
            <a:spLocks noChangeArrowheads="1"/>
          </p:cNvSpPr>
          <p:nvPr/>
        </p:nvSpPr>
        <p:spPr>
          <a:xfrm>
            <a:off x="182992" y="1547120"/>
            <a:ext cx="8037134" cy="39517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a:solidFill>
                  <a:schemeClr val="tx1"/>
                </a:solidFill>
              </a:rPr>
              <a:t>Veolia Eau, Malaisie</a:t>
            </a:r>
          </a:p>
        </p:txBody>
      </p:sp>
      <p:pic>
        <p:nvPicPr>
          <p:cNvPr id="17" name="Picture 2">
            <a:extLst>
              <a:ext uri="{FF2B5EF4-FFF2-40B4-BE49-F238E27FC236}">
                <a16:creationId xmlns:a16="http://schemas.microsoft.com/office/drawing/2014/main" id="{7C09F24B-CBBE-4032-A7D8-FA56DB79B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11" y="1990650"/>
            <a:ext cx="2160000" cy="29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05A7D1DE-94C7-42CA-A128-EA9C76113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11" y="2971800"/>
            <a:ext cx="2160000" cy="32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a:extLst>
              <a:ext uri="{FF2B5EF4-FFF2-40B4-BE49-F238E27FC236}">
                <a16:creationId xmlns:a16="http://schemas.microsoft.com/office/drawing/2014/main" id="{01A62FA0-BAF2-4A12-8F78-E25BC4032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512" y="4278218"/>
            <a:ext cx="2160000" cy="31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a:extLst>
              <a:ext uri="{FF2B5EF4-FFF2-40B4-BE49-F238E27FC236}">
                <a16:creationId xmlns:a16="http://schemas.microsoft.com/office/drawing/2014/main" id="{2A119738-7A47-4948-9C2C-9D9141725A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599" y="5550057"/>
            <a:ext cx="5328523" cy="103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a:extLst>
              <a:ext uri="{FF2B5EF4-FFF2-40B4-BE49-F238E27FC236}">
                <a16:creationId xmlns:a16="http://schemas.microsoft.com/office/drawing/2014/main" id="{5754BB8F-04F6-4CA8-B2F3-CBC893AE88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6613976"/>
            <a:ext cx="28575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3">
            <a:extLst>
              <a:ext uri="{FF2B5EF4-FFF2-40B4-BE49-F238E27FC236}">
                <a16:creationId xmlns:a16="http://schemas.microsoft.com/office/drawing/2014/main" id="{8B9296BE-4E1D-49FC-9D14-B782E95F82E0}"/>
              </a:ext>
            </a:extLst>
          </p:cNvPr>
          <p:cNvSpPr txBox="1">
            <a:spLocks noChangeArrowheads="1"/>
          </p:cNvSpPr>
          <p:nvPr/>
        </p:nvSpPr>
        <p:spPr bwMode="auto">
          <a:xfrm>
            <a:off x="278528" y="3429000"/>
            <a:ext cx="6489810" cy="880241"/>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7"/>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8"/>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Installation d’appareils dans les usines de traitement dans tout le pays</a:t>
            </a:r>
          </a:p>
          <a:p>
            <a:pPr lvl="1"/>
            <a:r>
              <a:rPr lang="fr-FR" sz="1600" dirty="0">
                <a:solidFill>
                  <a:schemeClr val="tx1"/>
                </a:solidFill>
              </a:rPr>
              <a:t>Opérateurs non spécialisés en microbiologie</a:t>
            </a:r>
          </a:p>
          <a:p>
            <a:pPr lvl="1"/>
            <a:r>
              <a:rPr lang="fr-FR" sz="1600" dirty="0">
                <a:solidFill>
                  <a:schemeClr val="tx1"/>
                </a:solidFill>
              </a:rPr>
              <a:t>Tests décentralisés et résultats centralisés</a:t>
            </a:r>
          </a:p>
        </p:txBody>
      </p:sp>
      <p:sp>
        <p:nvSpPr>
          <p:cNvPr id="24" name="Rectangle 3">
            <a:extLst>
              <a:ext uri="{FF2B5EF4-FFF2-40B4-BE49-F238E27FC236}">
                <a16:creationId xmlns:a16="http://schemas.microsoft.com/office/drawing/2014/main" id="{6CC66701-1E30-41C7-B40F-BC9F36C6C599}"/>
              </a:ext>
            </a:extLst>
          </p:cNvPr>
          <p:cNvSpPr txBox="1">
            <a:spLocks noChangeArrowheads="1"/>
          </p:cNvSpPr>
          <p:nvPr/>
        </p:nvSpPr>
        <p:spPr bwMode="auto">
          <a:xfrm>
            <a:off x="278528" y="4677486"/>
            <a:ext cx="6489810" cy="885114"/>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7"/>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8"/>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Élimination du transport des échantillons</a:t>
            </a:r>
          </a:p>
          <a:p>
            <a:pPr lvl="1"/>
            <a:r>
              <a:rPr lang="fr-FR" sz="1600" dirty="0">
                <a:solidFill>
                  <a:schemeClr val="tx1"/>
                </a:solidFill>
              </a:rPr>
              <a:t>Accès direct et immédiat aux résultats</a:t>
            </a:r>
          </a:p>
          <a:p>
            <a:pPr lvl="1"/>
            <a:r>
              <a:rPr lang="fr-FR" sz="1600" dirty="0">
                <a:solidFill>
                  <a:schemeClr val="tx1"/>
                </a:solidFill>
              </a:rPr>
              <a:t>Intégrité et sécurité des résultats garanties</a:t>
            </a:r>
          </a:p>
        </p:txBody>
      </p:sp>
      <p:sp>
        <p:nvSpPr>
          <p:cNvPr id="25" name="Rectangle 3">
            <a:extLst>
              <a:ext uri="{FF2B5EF4-FFF2-40B4-BE49-F238E27FC236}">
                <a16:creationId xmlns:a16="http://schemas.microsoft.com/office/drawing/2014/main" id="{07A7C235-21F9-43CE-AE86-7432B79EB450}"/>
              </a:ext>
            </a:extLst>
          </p:cNvPr>
          <p:cNvSpPr txBox="1">
            <a:spLocks noChangeArrowheads="1"/>
          </p:cNvSpPr>
          <p:nvPr/>
        </p:nvSpPr>
        <p:spPr bwMode="auto">
          <a:xfrm>
            <a:off x="179234" y="2341467"/>
            <a:ext cx="8667362" cy="786626"/>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7"/>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8"/>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La direction devait courir après les laboratoires pour obtenir les résultats, attendait les résultats de laboratoire</a:t>
            </a:r>
          </a:p>
          <a:p>
            <a:pPr lvl="1"/>
            <a:r>
              <a:rPr lang="fr-FR" sz="1600" dirty="0">
                <a:solidFill>
                  <a:schemeClr val="tx1"/>
                </a:solidFill>
              </a:rPr>
              <a:t>Exactitude ou intégrité incertaines des rapports</a:t>
            </a:r>
          </a:p>
        </p:txBody>
      </p:sp>
      <p:sp>
        <p:nvSpPr>
          <p:cNvPr id="27" name="Title 3">
            <a:extLst>
              <a:ext uri="{FF2B5EF4-FFF2-40B4-BE49-F238E27FC236}">
                <a16:creationId xmlns:a16="http://schemas.microsoft.com/office/drawing/2014/main" id="{87CF47EC-7AB2-4C82-A617-5E5A77294F21}"/>
              </a:ext>
            </a:extLst>
          </p:cNvPr>
          <p:cNvSpPr>
            <a:spLocks noGrp="1"/>
          </p:cNvSpPr>
          <p:nvPr>
            <p:ph type="title"/>
          </p:nvPr>
        </p:nvSpPr>
        <p:spPr>
          <a:xfrm>
            <a:off x="457200" y="533400"/>
            <a:ext cx="3733800" cy="609600"/>
          </a:xfrm>
        </p:spPr>
        <p:txBody>
          <a:bodyPr/>
          <a:lstStyle/>
          <a:p>
            <a:r>
              <a:rPr lang="fr-FR"/>
              <a:t>Études de cas et réussites</a:t>
            </a:r>
          </a:p>
        </p:txBody>
      </p:sp>
      <p:sp>
        <p:nvSpPr>
          <p:cNvPr id="2" name="Slide Number Placeholder 1">
            <a:extLst>
              <a:ext uri="{FF2B5EF4-FFF2-40B4-BE49-F238E27FC236}">
                <a16:creationId xmlns:a16="http://schemas.microsoft.com/office/drawing/2014/main" id="{73E26EEC-1A08-47B3-B7BF-14726CEFD27E}"/>
              </a:ext>
            </a:extLst>
          </p:cNvPr>
          <p:cNvSpPr>
            <a:spLocks noGrp="1"/>
          </p:cNvSpPr>
          <p:nvPr>
            <p:ph type="sldNum" sz="quarter" idx="12"/>
          </p:nvPr>
        </p:nvSpPr>
        <p:spPr/>
        <p:txBody>
          <a:bodyPr/>
          <a:lstStyle/>
          <a:p>
            <a:fld id="{7BB70465-92B7-48B1-996F-090AB0317929}" type="slidenum">
              <a:rPr lang="en-US" smtClean="0"/>
              <a:t>34</a:t>
            </a:fld>
            <a:endParaRPr lang="en-US"/>
          </a:p>
        </p:txBody>
      </p:sp>
      <p:sp>
        <p:nvSpPr>
          <p:cNvPr id="15" name="ZoneTexte 14">
            <a:extLst>
              <a:ext uri="{FF2B5EF4-FFF2-40B4-BE49-F238E27FC236}">
                <a16:creationId xmlns:a16="http://schemas.microsoft.com/office/drawing/2014/main" id="{FD4524E7-66C1-4A85-A6D0-E7BF9019F1B2}"/>
              </a:ext>
            </a:extLst>
          </p:cNvPr>
          <p:cNvSpPr txBox="1"/>
          <p:nvPr/>
        </p:nvSpPr>
        <p:spPr>
          <a:xfrm>
            <a:off x="297404" y="2030382"/>
            <a:ext cx="3206090" cy="400110"/>
          </a:xfrm>
          <a:prstGeom prst="rect">
            <a:avLst/>
          </a:prstGeom>
          <a:solidFill>
            <a:schemeClr val="bg1"/>
          </a:solidFill>
        </p:spPr>
        <p:txBody>
          <a:bodyPr wrap="square" rtlCol="0">
            <a:spAutoFit/>
          </a:bodyPr>
          <a:lstStyle/>
          <a:p>
            <a:r>
              <a:rPr lang="fr-FR" sz="2000" b="1">
                <a:solidFill>
                  <a:srgbClr val="9322A1"/>
                </a:solidFill>
              </a:rPr>
              <a:t>Défi détecté</a:t>
            </a:r>
          </a:p>
        </p:txBody>
      </p:sp>
      <p:sp>
        <p:nvSpPr>
          <p:cNvPr id="16" name="ZoneTexte 15">
            <a:extLst>
              <a:ext uri="{FF2B5EF4-FFF2-40B4-BE49-F238E27FC236}">
                <a16:creationId xmlns:a16="http://schemas.microsoft.com/office/drawing/2014/main" id="{4C5E0163-C503-408C-B4E5-20D9AF936A49}"/>
              </a:ext>
            </a:extLst>
          </p:cNvPr>
          <p:cNvSpPr txBox="1"/>
          <p:nvPr/>
        </p:nvSpPr>
        <p:spPr>
          <a:xfrm>
            <a:off x="317343" y="3105090"/>
            <a:ext cx="3206090" cy="400110"/>
          </a:xfrm>
          <a:prstGeom prst="rect">
            <a:avLst/>
          </a:prstGeom>
          <a:solidFill>
            <a:schemeClr val="bg1"/>
          </a:solidFill>
        </p:spPr>
        <p:txBody>
          <a:bodyPr wrap="square" rtlCol="0">
            <a:spAutoFit/>
          </a:bodyPr>
          <a:lstStyle/>
          <a:p>
            <a:r>
              <a:rPr lang="fr-FR" sz="2000" b="1" dirty="0">
                <a:solidFill>
                  <a:srgbClr val="9322A1"/>
                </a:solidFill>
              </a:rPr>
              <a:t>Solution détectée</a:t>
            </a:r>
          </a:p>
        </p:txBody>
      </p:sp>
      <p:sp>
        <p:nvSpPr>
          <p:cNvPr id="22" name="ZoneTexte 21">
            <a:extLst>
              <a:ext uri="{FF2B5EF4-FFF2-40B4-BE49-F238E27FC236}">
                <a16:creationId xmlns:a16="http://schemas.microsoft.com/office/drawing/2014/main" id="{B1495B25-4A8F-4E3B-ACCE-7B7DDF8D4B9E}"/>
              </a:ext>
            </a:extLst>
          </p:cNvPr>
          <p:cNvSpPr txBox="1"/>
          <p:nvPr/>
        </p:nvSpPr>
        <p:spPr>
          <a:xfrm>
            <a:off x="278528" y="4324290"/>
            <a:ext cx="3206090" cy="400110"/>
          </a:xfrm>
          <a:prstGeom prst="rect">
            <a:avLst/>
          </a:prstGeom>
          <a:solidFill>
            <a:schemeClr val="bg1"/>
          </a:solidFill>
        </p:spPr>
        <p:txBody>
          <a:bodyPr wrap="square" rtlCol="0">
            <a:spAutoFit/>
          </a:bodyPr>
          <a:lstStyle/>
          <a:p>
            <a:r>
              <a:rPr lang="fr-FR" sz="2000" b="1">
                <a:solidFill>
                  <a:srgbClr val="9322A1"/>
                </a:solidFill>
              </a:rPr>
              <a:t>Réussite détectée</a:t>
            </a:r>
          </a:p>
        </p:txBody>
      </p:sp>
      <p:sp>
        <p:nvSpPr>
          <p:cNvPr id="3" name="ZoneTexte 2">
            <a:extLst>
              <a:ext uri="{FF2B5EF4-FFF2-40B4-BE49-F238E27FC236}">
                <a16:creationId xmlns:a16="http://schemas.microsoft.com/office/drawing/2014/main" id="{322252AE-3090-4BA5-8663-5F495E2839BB}"/>
              </a:ext>
            </a:extLst>
          </p:cNvPr>
          <p:cNvSpPr txBox="1"/>
          <p:nvPr/>
        </p:nvSpPr>
        <p:spPr>
          <a:xfrm>
            <a:off x="3545104" y="5503153"/>
            <a:ext cx="5598895" cy="1277273"/>
          </a:xfrm>
          <a:prstGeom prst="rect">
            <a:avLst/>
          </a:prstGeom>
          <a:solidFill>
            <a:schemeClr val="bg1"/>
          </a:solidFill>
        </p:spPr>
        <p:txBody>
          <a:bodyPr wrap="square" rtlCol="0">
            <a:spAutoFit/>
          </a:bodyPr>
          <a:lstStyle/>
          <a:p>
            <a:r>
              <a:rPr lang="fr-FR" sz="1100"/>
              <a:t>« Grâce à la notification par e-mail en réseau, je suis très satisfait de la rapidité avec laquelle mon équipe reçoit les données relatives à la qualité de données et peut les consulter en temps réel. De notre site centralisé de Kuala Lumpur, nous pouvons consulter les données des usines dans tout le pays. Plus besoin de courir après le laboratoire ou l’utilisateur final des rapports, quand les tests sont terminés, les résultats apparaissent automatiquement sur nos appareils. »</a:t>
            </a:r>
          </a:p>
          <a:p>
            <a:endParaRPr lang="fr-FR" sz="1100" dirty="0"/>
          </a:p>
          <a:p>
            <a:pPr algn="r"/>
            <a:r>
              <a:rPr lang="fr-FR" sz="1100" b="1"/>
              <a:t>Stéphane Gehant, Directeur Technique et Opérations</a:t>
            </a:r>
          </a:p>
        </p:txBody>
      </p:sp>
      <p:sp>
        <p:nvSpPr>
          <p:cNvPr id="26" name="ZoneTexte 25">
            <a:extLst>
              <a:ext uri="{FF2B5EF4-FFF2-40B4-BE49-F238E27FC236}">
                <a16:creationId xmlns:a16="http://schemas.microsoft.com/office/drawing/2014/main" id="{DAA79F2A-6AB8-4C66-BD28-CF708C523F51}"/>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1446575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16200706-086C-4A40-BDD8-CF3CD2B9A3D4}"/>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35</a:t>
            </a:fld>
            <a:endParaRPr lang="en-GB" altLang="en-US" sz="1000">
              <a:solidFill>
                <a:schemeClr val="bg1"/>
              </a:solidFill>
            </a:endParaRPr>
          </a:p>
        </p:txBody>
      </p:sp>
      <p:sp>
        <p:nvSpPr>
          <p:cNvPr id="14" name="Rectangle 3">
            <a:extLst>
              <a:ext uri="{FF2B5EF4-FFF2-40B4-BE49-F238E27FC236}">
                <a16:creationId xmlns:a16="http://schemas.microsoft.com/office/drawing/2014/main" id="{F7C0F54F-9CB7-43E2-9602-300252CA2979}"/>
              </a:ext>
            </a:extLst>
          </p:cNvPr>
          <p:cNvSpPr txBox="1">
            <a:spLocks noChangeArrowheads="1"/>
          </p:cNvSpPr>
          <p:nvPr/>
        </p:nvSpPr>
        <p:spPr>
          <a:xfrm>
            <a:off x="202951" y="1726197"/>
            <a:ext cx="8037134" cy="39517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a:solidFill>
                  <a:schemeClr val="tx1"/>
                </a:solidFill>
              </a:rPr>
              <a:t>Usine de traitement des eaux usées</a:t>
            </a:r>
          </a:p>
        </p:txBody>
      </p:sp>
      <p:pic>
        <p:nvPicPr>
          <p:cNvPr id="17" name="Picture 2">
            <a:extLst>
              <a:ext uri="{FF2B5EF4-FFF2-40B4-BE49-F238E27FC236}">
                <a16:creationId xmlns:a16="http://schemas.microsoft.com/office/drawing/2014/main" id="{55BB4DC4-2F52-4F72-83AA-C364B6CE8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7" y="2237967"/>
            <a:ext cx="2160000" cy="29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16F0F99E-7E7F-40E6-A120-198051EE8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7" y="3419168"/>
            <a:ext cx="2160000" cy="32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a:extLst>
              <a:ext uri="{FF2B5EF4-FFF2-40B4-BE49-F238E27FC236}">
                <a16:creationId xmlns:a16="http://schemas.microsoft.com/office/drawing/2014/main" id="{9A36E0CF-60C5-4D36-880A-C3901357E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8" y="4784371"/>
            <a:ext cx="2160000" cy="31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3">
            <a:extLst>
              <a:ext uri="{FF2B5EF4-FFF2-40B4-BE49-F238E27FC236}">
                <a16:creationId xmlns:a16="http://schemas.microsoft.com/office/drawing/2014/main" id="{1643D930-DDBB-492F-A5BE-EA5BA337ABB9}"/>
              </a:ext>
            </a:extLst>
          </p:cNvPr>
          <p:cNvSpPr txBox="1">
            <a:spLocks noChangeArrowheads="1"/>
          </p:cNvSpPr>
          <p:nvPr/>
        </p:nvSpPr>
        <p:spPr bwMode="auto">
          <a:xfrm>
            <a:off x="202951" y="3843984"/>
            <a:ext cx="8037134" cy="646331"/>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5"/>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6"/>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800">
                <a:solidFill>
                  <a:schemeClr val="tx1"/>
                </a:solidFill>
              </a:rPr>
              <a:t>Essai de Tecta par le Conseil pendant 2 semaines</a:t>
            </a:r>
          </a:p>
          <a:p>
            <a:pPr lvl="1"/>
            <a:r>
              <a:rPr lang="fr-FR" sz="1800">
                <a:solidFill>
                  <a:schemeClr val="tx1"/>
                </a:solidFill>
              </a:rPr>
              <a:t>Possibilité d’accéder aux résultats sécurisés de Tecta et de les partager</a:t>
            </a:r>
          </a:p>
        </p:txBody>
      </p:sp>
      <p:sp>
        <p:nvSpPr>
          <p:cNvPr id="22" name="Rectangle 3">
            <a:extLst>
              <a:ext uri="{FF2B5EF4-FFF2-40B4-BE49-F238E27FC236}">
                <a16:creationId xmlns:a16="http://schemas.microsoft.com/office/drawing/2014/main" id="{27DE3187-7617-49D6-B0C3-661632893CCB}"/>
              </a:ext>
            </a:extLst>
          </p:cNvPr>
          <p:cNvSpPr txBox="1">
            <a:spLocks noChangeArrowheads="1"/>
          </p:cNvSpPr>
          <p:nvPr/>
        </p:nvSpPr>
        <p:spPr bwMode="auto">
          <a:xfrm>
            <a:off x="202951" y="5269671"/>
            <a:ext cx="7950449" cy="978729"/>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5"/>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6"/>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800" dirty="0">
                <a:solidFill>
                  <a:schemeClr val="tx1"/>
                </a:solidFill>
              </a:rPr>
              <a:t>Conseil capable de vérifier les avertissements et de fournir des preuves</a:t>
            </a:r>
          </a:p>
          <a:p>
            <a:pPr lvl="1"/>
            <a:r>
              <a:rPr lang="fr-FR" sz="1800" dirty="0">
                <a:solidFill>
                  <a:schemeClr val="tx1"/>
                </a:solidFill>
              </a:rPr>
              <a:t>Achat de la technologie </a:t>
            </a:r>
            <a:r>
              <a:rPr lang="fr-FR" sz="1800" dirty="0" err="1">
                <a:solidFill>
                  <a:schemeClr val="tx1"/>
                </a:solidFill>
              </a:rPr>
              <a:t>Tecta</a:t>
            </a:r>
            <a:r>
              <a:rPr lang="fr-FR" sz="1800" dirty="0">
                <a:solidFill>
                  <a:schemeClr val="tx1"/>
                </a:solidFill>
              </a:rPr>
              <a:t> immédiatement après la fin de l’essai</a:t>
            </a:r>
          </a:p>
          <a:p>
            <a:pPr lvl="1"/>
            <a:r>
              <a:rPr lang="fr-FR" sz="1800" dirty="0">
                <a:solidFill>
                  <a:schemeClr val="tx1"/>
                </a:solidFill>
              </a:rPr>
              <a:t>Facilité d’utilisation globale</a:t>
            </a:r>
          </a:p>
        </p:txBody>
      </p:sp>
      <p:sp>
        <p:nvSpPr>
          <p:cNvPr id="23" name="Rectangle 3">
            <a:extLst>
              <a:ext uri="{FF2B5EF4-FFF2-40B4-BE49-F238E27FC236}">
                <a16:creationId xmlns:a16="http://schemas.microsoft.com/office/drawing/2014/main" id="{A3337DE0-BD87-47AF-9F04-45DE20560A71}"/>
              </a:ext>
            </a:extLst>
          </p:cNvPr>
          <p:cNvSpPr txBox="1">
            <a:spLocks noChangeArrowheads="1"/>
          </p:cNvSpPr>
          <p:nvPr/>
        </p:nvSpPr>
        <p:spPr bwMode="auto">
          <a:xfrm>
            <a:off x="205223" y="2514600"/>
            <a:ext cx="8037134" cy="651845"/>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5"/>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6"/>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800" dirty="0">
                <a:solidFill>
                  <a:schemeClr val="tx1"/>
                </a:solidFill>
              </a:rPr>
              <a:t>Conseil confronté à des problèmes avec le département de la Santé en raison des résultats</a:t>
            </a:r>
          </a:p>
          <a:p>
            <a:pPr lvl="1"/>
            <a:r>
              <a:rPr lang="fr-FR" sz="1800" dirty="0">
                <a:solidFill>
                  <a:schemeClr val="tx1"/>
                </a:solidFill>
              </a:rPr>
              <a:t>Rotation régulière du personnel entre les usines et laboratoires</a:t>
            </a:r>
          </a:p>
        </p:txBody>
      </p:sp>
      <p:sp>
        <p:nvSpPr>
          <p:cNvPr id="25" name="Title 3">
            <a:extLst>
              <a:ext uri="{FF2B5EF4-FFF2-40B4-BE49-F238E27FC236}">
                <a16:creationId xmlns:a16="http://schemas.microsoft.com/office/drawing/2014/main" id="{3422C7FF-1BE0-49A7-8B07-444F59FCC85F}"/>
              </a:ext>
            </a:extLst>
          </p:cNvPr>
          <p:cNvSpPr>
            <a:spLocks noGrp="1"/>
          </p:cNvSpPr>
          <p:nvPr>
            <p:ph type="title"/>
          </p:nvPr>
        </p:nvSpPr>
        <p:spPr>
          <a:xfrm>
            <a:off x="457200" y="533400"/>
            <a:ext cx="3733800" cy="609600"/>
          </a:xfrm>
        </p:spPr>
        <p:txBody>
          <a:bodyPr/>
          <a:lstStyle/>
          <a:p>
            <a:r>
              <a:rPr lang="fr-FR"/>
              <a:t>Études de cas et réussites</a:t>
            </a:r>
          </a:p>
        </p:txBody>
      </p:sp>
      <p:sp>
        <p:nvSpPr>
          <p:cNvPr id="2" name="Slide Number Placeholder 1">
            <a:extLst>
              <a:ext uri="{FF2B5EF4-FFF2-40B4-BE49-F238E27FC236}">
                <a16:creationId xmlns:a16="http://schemas.microsoft.com/office/drawing/2014/main" id="{FF9D2727-DED3-4F5C-AEF4-2B229F03DCF3}"/>
              </a:ext>
            </a:extLst>
          </p:cNvPr>
          <p:cNvSpPr>
            <a:spLocks noGrp="1"/>
          </p:cNvSpPr>
          <p:nvPr>
            <p:ph type="sldNum" sz="quarter" idx="12"/>
          </p:nvPr>
        </p:nvSpPr>
        <p:spPr/>
        <p:txBody>
          <a:bodyPr/>
          <a:lstStyle/>
          <a:p>
            <a:fld id="{7BB70465-92B7-48B1-996F-090AB0317929}" type="slidenum">
              <a:rPr lang="en-US" smtClean="0"/>
              <a:t>35</a:t>
            </a:fld>
            <a:endParaRPr lang="en-US"/>
          </a:p>
        </p:txBody>
      </p:sp>
      <p:sp>
        <p:nvSpPr>
          <p:cNvPr id="12" name="ZoneTexte 11">
            <a:extLst>
              <a:ext uri="{FF2B5EF4-FFF2-40B4-BE49-F238E27FC236}">
                <a16:creationId xmlns:a16="http://schemas.microsoft.com/office/drawing/2014/main" id="{0039A061-BDCD-4D37-9109-282FDFEC0963}"/>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15" name="ZoneTexte 14">
            <a:extLst>
              <a:ext uri="{FF2B5EF4-FFF2-40B4-BE49-F238E27FC236}">
                <a16:creationId xmlns:a16="http://schemas.microsoft.com/office/drawing/2014/main" id="{E4788179-0F25-4BAA-A646-347E5CA5FFA7}"/>
              </a:ext>
            </a:extLst>
          </p:cNvPr>
          <p:cNvSpPr txBox="1"/>
          <p:nvPr/>
        </p:nvSpPr>
        <p:spPr>
          <a:xfrm>
            <a:off x="304800" y="2152130"/>
            <a:ext cx="3206090" cy="400110"/>
          </a:xfrm>
          <a:prstGeom prst="rect">
            <a:avLst/>
          </a:prstGeom>
          <a:solidFill>
            <a:schemeClr val="bg1"/>
          </a:solidFill>
        </p:spPr>
        <p:txBody>
          <a:bodyPr wrap="square" rtlCol="0">
            <a:spAutoFit/>
          </a:bodyPr>
          <a:lstStyle/>
          <a:p>
            <a:r>
              <a:rPr lang="fr-FR" sz="2000" b="1">
                <a:solidFill>
                  <a:srgbClr val="9322A1"/>
                </a:solidFill>
              </a:rPr>
              <a:t>Défi détecté</a:t>
            </a:r>
          </a:p>
        </p:txBody>
      </p:sp>
      <p:sp>
        <p:nvSpPr>
          <p:cNvPr id="16" name="ZoneTexte 15">
            <a:extLst>
              <a:ext uri="{FF2B5EF4-FFF2-40B4-BE49-F238E27FC236}">
                <a16:creationId xmlns:a16="http://schemas.microsoft.com/office/drawing/2014/main" id="{FF7ABD92-BE00-4A8D-BF9D-5E24CCDB1B90}"/>
              </a:ext>
            </a:extLst>
          </p:cNvPr>
          <p:cNvSpPr txBox="1"/>
          <p:nvPr/>
        </p:nvSpPr>
        <p:spPr>
          <a:xfrm>
            <a:off x="309694" y="3368477"/>
            <a:ext cx="3206090" cy="400110"/>
          </a:xfrm>
          <a:prstGeom prst="rect">
            <a:avLst/>
          </a:prstGeom>
          <a:solidFill>
            <a:schemeClr val="bg1"/>
          </a:solidFill>
        </p:spPr>
        <p:txBody>
          <a:bodyPr wrap="square" rtlCol="0">
            <a:spAutoFit/>
          </a:bodyPr>
          <a:lstStyle/>
          <a:p>
            <a:r>
              <a:rPr lang="fr-FR" sz="2000" b="1">
                <a:solidFill>
                  <a:srgbClr val="9322A1"/>
                </a:solidFill>
              </a:rPr>
              <a:t>Solution détectée</a:t>
            </a:r>
          </a:p>
        </p:txBody>
      </p:sp>
      <p:sp>
        <p:nvSpPr>
          <p:cNvPr id="20" name="ZoneTexte 19">
            <a:extLst>
              <a:ext uri="{FF2B5EF4-FFF2-40B4-BE49-F238E27FC236}">
                <a16:creationId xmlns:a16="http://schemas.microsoft.com/office/drawing/2014/main" id="{CCB3FBF3-9F20-47FD-A6B2-9999EBA00E9A}"/>
              </a:ext>
            </a:extLst>
          </p:cNvPr>
          <p:cNvSpPr txBox="1"/>
          <p:nvPr/>
        </p:nvSpPr>
        <p:spPr>
          <a:xfrm>
            <a:off x="334161" y="4762746"/>
            <a:ext cx="3206090" cy="400110"/>
          </a:xfrm>
          <a:prstGeom prst="rect">
            <a:avLst/>
          </a:prstGeom>
          <a:solidFill>
            <a:schemeClr val="bg1"/>
          </a:solidFill>
        </p:spPr>
        <p:txBody>
          <a:bodyPr wrap="square" rtlCol="0">
            <a:spAutoFit/>
          </a:bodyPr>
          <a:lstStyle/>
          <a:p>
            <a:r>
              <a:rPr lang="fr-FR" sz="2000" b="1">
                <a:solidFill>
                  <a:srgbClr val="9322A1"/>
                </a:solidFill>
              </a:rPr>
              <a:t>Réussite détectée</a:t>
            </a:r>
          </a:p>
        </p:txBody>
      </p:sp>
    </p:spTree>
    <p:extLst>
      <p:ext uri="{BB962C8B-B14F-4D97-AF65-F5344CB8AC3E}">
        <p14:creationId xmlns:p14="http://schemas.microsoft.com/office/powerpoint/2010/main" val="3704501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6FDC77E4-970B-433D-B345-5723CCBC6132}"/>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36</a:t>
            </a:fld>
            <a:endParaRPr lang="en-GB" altLang="en-US" sz="1000">
              <a:solidFill>
                <a:schemeClr val="bg1"/>
              </a:solidFill>
            </a:endParaRPr>
          </a:p>
        </p:txBody>
      </p:sp>
      <p:sp>
        <p:nvSpPr>
          <p:cNvPr id="14" name="Rectangle 3">
            <a:extLst>
              <a:ext uri="{FF2B5EF4-FFF2-40B4-BE49-F238E27FC236}">
                <a16:creationId xmlns:a16="http://schemas.microsoft.com/office/drawing/2014/main" id="{0CA26A0A-B5A8-4D2E-B905-17B1D2BA3F61}"/>
              </a:ext>
            </a:extLst>
          </p:cNvPr>
          <p:cNvSpPr txBox="1">
            <a:spLocks noChangeArrowheads="1"/>
          </p:cNvSpPr>
          <p:nvPr/>
        </p:nvSpPr>
        <p:spPr>
          <a:xfrm>
            <a:off x="252933" y="1447800"/>
            <a:ext cx="8037134" cy="668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200" b="1">
                <a:solidFill>
                  <a:schemeClr val="tx1"/>
                </a:solidFill>
              </a:rPr>
              <a:t>Las Vegas Valley Water District</a:t>
            </a:r>
          </a:p>
        </p:txBody>
      </p:sp>
      <p:pic>
        <p:nvPicPr>
          <p:cNvPr id="17" name="Picture 2">
            <a:extLst>
              <a:ext uri="{FF2B5EF4-FFF2-40B4-BE49-F238E27FC236}">
                <a16:creationId xmlns:a16="http://schemas.microsoft.com/office/drawing/2014/main" id="{1D00A8E6-218B-41CD-B1F5-847FC2AD6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32" y="1905000"/>
            <a:ext cx="2160000" cy="29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02D4D6B3-62FF-466E-97F7-45FB3678F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32" y="3200400"/>
            <a:ext cx="2160000" cy="32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a:extLst>
              <a:ext uri="{FF2B5EF4-FFF2-40B4-BE49-F238E27FC236}">
                <a16:creationId xmlns:a16="http://schemas.microsoft.com/office/drawing/2014/main" id="{199025A0-D2DC-41B6-A082-D40CE2820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33" y="3962400"/>
            <a:ext cx="2160000" cy="31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a:extLst>
              <a:ext uri="{FF2B5EF4-FFF2-40B4-BE49-F238E27FC236}">
                <a16:creationId xmlns:a16="http://schemas.microsoft.com/office/drawing/2014/main" id="{9519E998-331A-4EF7-B3D4-9E81C75581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305" y="5759339"/>
            <a:ext cx="6885295" cy="94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3">
            <a:extLst>
              <a:ext uri="{FF2B5EF4-FFF2-40B4-BE49-F238E27FC236}">
                <a16:creationId xmlns:a16="http://schemas.microsoft.com/office/drawing/2014/main" id="{A9F23019-501F-48D1-8897-34FCFB7E35D3}"/>
              </a:ext>
            </a:extLst>
          </p:cNvPr>
          <p:cNvSpPr txBox="1">
            <a:spLocks noChangeArrowheads="1"/>
          </p:cNvSpPr>
          <p:nvPr/>
        </p:nvSpPr>
        <p:spPr bwMode="auto">
          <a:xfrm>
            <a:off x="252933" y="3589746"/>
            <a:ext cx="8037134" cy="294183"/>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6"/>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7"/>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a:solidFill>
                  <a:schemeClr val="tx1"/>
                </a:solidFill>
              </a:rPr>
              <a:t>Installation d’appareils Tecta sur tout le réseau / territoire</a:t>
            </a:r>
          </a:p>
        </p:txBody>
      </p:sp>
      <p:sp>
        <p:nvSpPr>
          <p:cNvPr id="23" name="Rectangle 3">
            <a:extLst>
              <a:ext uri="{FF2B5EF4-FFF2-40B4-BE49-F238E27FC236}">
                <a16:creationId xmlns:a16="http://schemas.microsoft.com/office/drawing/2014/main" id="{795214F6-9E68-4C1D-AD9E-6743424B638F}"/>
              </a:ext>
            </a:extLst>
          </p:cNvPr>
          <p:cNvSpPr txBox="1">
            <a:spLocks noChangeArrowheads="1"/>
          </p:cNvSpPr>
          <p:nvPr/>
        </p:nvSpPr>
        <p:spPr bwMode="auto">
          <a:xfrm>
            <a:off x="252933" y="4329632"/>
            <a:ext cx="8037134" cy="1476045"/>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6"/>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7"/>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Tests effectués plus près des points d’échantillonnage pour des résultats plus rapides</a:t>
            </a:r>
          </a:p>
          <a:p>
            <a:pPr lvl="1"/>
            <a:r>
              <a:rPr lang="fr-FR" sz="1600" dirty="0">
                <a:solidFill>
                  <a:schemeClr val="tx1"/>
                </a:solidFill>
              </a:rPr>
              <a:t>Réduction des coûts et délais liés au transport des échantillons</a:t>
            </a:r>
          </a:p>
          <a:p>
            <a:pPr lvl="1"/>
            <a:r>
              <a:rPr lang="fr-FR" sz="1600" dirty="0">
                <a:solidFill>
                  <a:schemeClr val="tx1"/>
                </a:solidFill>
              </a:rPr>
              <a:t>Solution automatisée pour des tests plus simples et une efficacité accrue</a:t>
            </a:r>
          </a:p>
          <a:p>
            <a:pPr lvl="1"/>
            <a:r>
              <a:rPr lang="fr-FR" sz="1600" dirty="0">
                <a:solidFill>
                  <a:schemeClr val="tx1"/>
                </a:solidFill>
              </a:rPr>
              <a:t>Test de tous les échantillons E. coli / coliformes totaux avec la même méthode, sans dilution ni manipulation</a:t>
            </a:r>
          </a:p>
          <a:p>
            <a:pPr marL="454025" lvl="2" indent="0">
              <a:buFontTx/>
              <a:buNone/>
            </a:pPr>
            <a:endParaRPr lang="en-US" altLang="en-US" sz="1600" kern="0" dirty="0">
              <a:solidFill>
                <a:schemeClr val="tx1"/>
              </a:solidFill>
            </a:endParaRPr>
          </a:p>
        </p:txBody>
      </p:sp>
      <p:sp>
        <p:nvSpPr>
          <p:cNvPr id="25" name="Title 3">
            <a:extLst>
              <a:ext uri="{FF2B5EF4-FFF2-40B4-BE49-F238E27FC236}">
                <a16:creationId xmlns:a16="http://schemas.microsoft.com/office/drawing/2014/main" id="{71DBC977-98E9-44A5-BD30-8C80D97DADF7}"/>
              </a:ext>
            </a:extLst>
          </p:cNvPr>
          <p:cNvSpPr>
            <a:spLocks noGrp="1"/>
          </p:cNvSpPr>
          <p:nvPr>
            <p:ph type="title"/>
          </p:nvPr>
        </p:nvSpPr>
        <p:spPr>
          <a:xfrm>
            <a:off x="457200" y="533400"/>
            <a:ext cx="3733800" cy="609600"/>
          </a:xfrm>
        </p:spPr>
        <p:txBody>
          <a:bodyPr/>
          <a:lstStyle/>
          <a:p>
            <a:r>
              <a:rPr lang="fr-FR"/>
              <a:t>Études de cas et réussites</a:t>
            </a:r>
          </a:p>
        </p:txBody>
      </p:sp>
      <p:sp>
        <p:nvSpPr>
          <p:cNvPr id="26" name="Rectangle 3">
            <a:extLst>
              <a:ext uri="{FF2B5EF4-FFF2-40B4-BE49-F238E27FC236}">
                <a16:creationId xmlns:a16="http://schemas.microsoft.com/office/drawing/2014/main" id="{59F680DB-44F0-49BA-8892-0884C1A4A3FD}"/>
              </a:ext>
            </a:extLst>
          </p:cNvPr>
          <p:cNvSpPr txBox="1">
            <a:spLocks noChangeArrowheads="1"/>
          </p:cNvSpPr>
          <p:nvPr/>
        </p:nvSpPr>
        <p:spPr bwMode="auto">
          <a:xfrm>
            <a:off x="268666" y="2239086"/>
            <a:ext cx="8621334" cy="885114"/>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6"/>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7"/>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lvl="1"/>
            <a:r>
              <a:rPr lang="fr-FR" sz="1600" dirty="0">
                <a:solidFill>
                  <a:schemeClr val="tx1"/>
                </a:solidFill>
              </a:rPr>
              <a:t>Importants besoins en termes de tests</a:t>
            </a:r>
          </a:p>
          <a:p>
            <a:pPr lvl="1"/>
            <a:r>
              <a:rPr lang="fr-FR" sz="1600" dirty="0">
                <a:solidFill>
                  <a:schemeClr val="tx1"/>
                </a:solidFill>
              </a:rPr>
              <a:t>Délais importants de partage des résultats avec les prestataires pour mettre en place des actions</a:t>
            </a:r>
          </a:p>
          <a:p>
            <a:pPr lvl="1"/>
            <a:r>
              <a:rPr lang="fr-FR" sz="1600" dirty="0">
                <a:solidFill>
                  <a:schemeClr val="tx1"/>
                </a:solidFill>
              </a:rPr>
              <a:t>Turbidité et apparence imprévisibles de l’eau brute entrante</a:t>
            </a:r>
          </a:p>
        </p:txBody>
      </p:sp>
      <p:sp>
        <p:nvSpPr>
          <p:cNvPr id="2" name="Slide Number Placeholder 1">
            <a:extLst>
              <a:ext uri="{FF2B5EF4-FFF2-40B4-BE49-F238E27FC236}">
                <a16:creationId xmlns:a16="http://schemas.microsoft.com/office/drawing/2014/main" id="{FDB480D3-A430-4729-A4C0-0B3B83810BC2}"/>
              </a:ext>
            </a:extLst>
          </p:cNvPr>
          <p:cNvSpPr>
            <a:spLocks noGrp="1"/>
          </p:cNvSpPr>
          <p:nvPr>
            <p:ph type="sldNum" sz="quarter" idx="12"/>
          </p:nvPr>
        </p:nvSpPr>
        <p:spPr/>
        <p:txBody>
          <a:bodyPr/>
          <a:lstStyle/>
          <a:p>
            <a:fld id="{7BB70465-92B7-48B1-996F-090AB0317929}" type="slidenum">
              <a:rPr lang="en-US" smtClean="0"/>
              <a:t>36</a:t>
            </a:fld>
            <a:endParaRPr lang="en-US"/>
          </a:p>
        </p:txBody>
      </p:sp>
      <p:sp>
        <p:nvSpPr>
          <p:cNvPr id="15" name="ZoneTexte 14">
            <a:extLst>
              <a:ext uri="{FF2B5EF4-FFF2-40B4-BE49-F238E27FC236}">
                <a16:creationId xmlns:a16="http://schemas.microsoft.com/office/drawing/2014/main" id="{61D603B4-82B7-487B-8526-9DBFE840B31F}"/>
              </a:ext>
            </a:extLst>
          </p:cNvPr>
          <p:cNvSpPr txBox="1"/>
          <p:nvPr/>
        </p:nvSpPr>
        <p:spPr>
          <a:xfrm>
            <a:off x="457200" y="1905000"/>
            <a:ext cx="3206090" cy="400110"/>
          </a:xfrm>
          <a:prstGeom prst="rect">
            <a:avLst/>
          </a:prstGeom>
          <a:solidFill>
            <a:schemeClr val="bg1"/>
          </a:solidFill>
        </p:spPr>
        <p:txBody>
          <a:bodyPr wrap="square" rtlCol="0">
            <a:spAutoFit/>
          </a:bodyPr>
          <a:lstStyle/>
          <a:p>
            <a:r>
              <a:rPr lang="fr-FR" sz="2000" b="1">
                <a:solidFill>
                  <a:srgbClr val="9322A1"/>
                </a:solidFill>
              </a:rPr>
              <a:t>Défi détecté</a:t>
            </a:r>
          </a:p>
        </p:txBody>
      </p:sp>
      <p:sp>
        <p:nvSpPr>
          <p:cNvPr id="16" name="ZoneTexte 15">
            <a:extLst>
              <a:ext uri="{FF2B5EF4-FFF2-40B4-BE49-F238E27FC236}">
                <a16:creationId xmlns:a16="http://schemas.microsoft.com/office/drawing/2014/main" id="{92A5135C-39B6-43D9-A6BD-9575F2C8FC00}"/>
              </a:ext>
            </a:extLst>
          </p:cNvPr>
          <p:cNvSpPr txBox="1"/>
          <p:nvPr/>
        </p:nvSpPr>
        <p:spPr>
          <a:xfrm>
            <a:off x="463732" y="3126751"/>
            <a:ext cx="3206090" cy="400110"/>
          </a:xfrm>
          <a:prstGeom prst="rect">
            <a:avLst/>
          </a:prstGeom>
          <a:solidFill>
            <a:schemeClr val="bg1"/>
          </a:solidFill>
        </p:spPr>
        <p:txBody>
          <a:bodyPr wrap="square" rtlCol="0">
            <a:spAutoFit/>
          </a:bodyPr>
          <a:lstStyle/>
          <a:p>
            <a:r>
              <a:rPr lang="fr-FR" sz="2000" b="1">
                <a:solidFill>
                  <a:srgbClr val="9322A1"/>
                </a:solidFill>
              </a:rPr>
              <a:t>Solution détectée</a:t>
            </a:r>
          </a:p>
        </p:txBody>
      </p:sp>
      <p:sp>
        <p:nvSpPr>
          <p:cNvPr id="21" name="ZoneTexte 20">
            <a:extLst>
              <a:ext uri="{FF2B5EF4-FFF2-40B4-BE49-F238E27FC236}">
                <a16:creationId xmlns:a16="http://schemas.microsoft.com/office/drawing/2014/main" id="{418EC165-64FF-4CB9-B41A-90B7B527E1C8}"/>
              </a:ext>
            </a:extLst>
          </p:cNvPr>
          <p:cNvSpPr txBox="1"/>
          <p:nvPr/>
        </p:nvSpPr>
        <p:spPr>
          <a:xfrm>
            <a:off x="473279" y="3880160"/>
            <a:ext cx="3206090" cy="400110"/>
          </a:xfrm>
          <a:prstGeom prst="rect">
            <a:avLst/>
          </a:prstGeom>
          <a:solidFill>
            <a:schemeClr val="bg1"/>
          </a:solidFill>
        </p:spPr>
        <p:txBody>
          <a:bodyPr wrap="square" rtlCol="0">
            <a:spAutoFit/>
          </a:bodyPr>
          <a:lstStyle/>
          <a:p>
            <a:r>
              <a:rPr lang="fr-FR" sz="2000" b="1">
                <a:solidFill>
                  <a:srgbClr val="9322A1"/>
                </a:solidFill>
              </a:rPr>
              <a:t>Réussite détectée</a:t>
            </a:r>
          </a:p>
        </p:txBody>
      </p:sp>
      <p:sp>
        <p:nvSpPr>
          <p:cNvPr id="24" name="ZoneTexte 23">
            <a:extLst>
              <a:ext uri="{FF2B5EF4-FFF2-40B4-BE49-F238E27FC236}">
                <a16:creationId xmlns:a16="http://schemas.microsoft.com/office/drawing/2014/main" id="{3F3DAA80-99A8-49D7-89D7-D82F044530B3}"/>
              </a:ext>
            </a:extLst>
          </p:cNvPr>
          <p:cNvSpPr txBox="1"/>
          <p:nvPr/>
        </p:nvSpPr>
        <p:spPr>
          <a:xfrm>
            <a:off x="2034379" y="5766881"/>
            <a:ext cx="6957221" cy="938719"/>
          </a:xfrm>
          <a:prstGeom prst="rect">
            <a:avLst/>
          </a:prstGeom>
          <a:solidFill>
            <a:schemeClr val="bg1"/>
          </a:solidFill>
        </p:spPr>
        <p:txBody>
          <a:bodyPr wrap="square" rtlCol="0">
            <a:spAutoFit/>
          </a:bodyPr>
          <a:lstStyle/>
          <a:p>
            <a:endParaRPr lang="fr-FR" sz="1100" dirty="0"/>
          </a:p>
          <a:p>
            <a:r>
              <a:rPr lang="fr-FR" sz="1100"/>
              <a:t>« Nous avons la possibilité de placer les appareils TECTA™ B16 de manière stratégique, plus près des points d’échantillonnage, afin de lancer plus rapidement les tests et fournir bien plus rapidement les résultats aux prestataires ».</a:t>
            </a:r>
          </a:p>
          <a:p>
            <a:endParaRPr lang="fr-FR" sz="1100" dirty="0"/>
          </a:p>
          <a:p>
            <a:pPr algn="r"/>
            <a:r>
              <a:rPr lang="fr-FR" sz="1100" b="1"/>
              <a:t>Willie Frehner, microbiologiste senior, Las Vegas Valley Water District</a:t>
            </a:r>
          </a:p>
        </p:txBody>
      </p:sp>
      <p:sp>
        <p:nvSpPr>
          <p:cNvPr id="27" name="ZoneTexte 26">
            <a:extLst>
              <a:ext uri="{FF2B5EF4-FFF2-40B4-BE49-F238E27FC236}">
                <a16:creationId xmlns:a16="http://schemas.microsoft.com/office/drawing/2014/main" id="{55FF54A9-4CFE-48BF-A458-6A3B80EE8B4D}"/>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1822183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8CFE1310-A6D3-4120-AF34-7C1F02B8F567}"/>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37</a:t>
            </a:fld>
            <a:endParaRPr lang="en-GB" altLang="en-US" sz="1000">
              <a:solidFill>
                <a:schemeClr val="bg1"/>
              </a:solidFill>
            </a:endParaRPr>
          </a:p>
        </p:txBody>
      </p:sp>
      <p:sp>
        <p:nvSpPr>
          <p:cNvPr id="14" name="Rectangle 3">
            <a:extLst>
              <a:ext uri="{FF2B5EF4-FFF2-40B4-BE49-F238E27FC236}">
                <a16:creationId xmlns:a16="http://schemas.microsoft.com/office/drawing/2014/main" id="{3237DF71-C4E4-48DC-9DA9-904384010724}"/>
              </a:ext>
            </a:extLst>
          </p:cNvPr>
          <p:cNvSpPr txBox="1">
            <a:spLocks noChangeArrowheads="1"/>
          </p:cNvSpPr>
          <p:nvPr/>
        </p:nvSpPr>
        <p:spPr>
          <a:xfrm>
            <a:off x="283542" y="1447800"/>
            <a:ext cx="8037134" cy="4436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a:solidFill>
                  <a:schemeClr val="tx1"/>
                </a:solidFill>
              </a:rPr>
              <a:t>PUB Singapore (Singapour)</a:t>
            </a:r>
          </a:p>
          <a:p>
            <a:r>
              <a:rPr lang="fr-FR" sz="1400" b="1">
                <a:solidFill>
                  <a:schemeClr val="tx1"/>
                </a:solidFill>
              </a:rPr>
              <a:t>Santé Canada – Communautés des Premières nations (Québec, Canada)</a:t>
            </a:r>
          </a:p>
          <a:p>
            <a:r>
              <a:rPr lang="fr-FR" sz="1400" b="1">
                <a:solidFill>
                  <a:schemeClr val="tx1"/>
                </a:solidFill>
              </a:rPr>
              <a:t>Parcs du Québec (Québec, Canada)</a:t>
            </a:r>
          </a:p>
          <a:p>
            <a:r>
              <a:rPr lang="fr-FR" sz="1400" b="1">
                <a:solidFill>
                  <a:schemeClr val="tx1"/>
                </a:solidFill>
              </a:rPr>
              <a:t>Département de la Santé des Philippines – Laboratoire de référence national</a:t>
            </a:r>
          </a:p>
          <a:p>
            <a:r>
              <a:rPr lang="fr-FR" sz="1400" b="1">
                <a:solidFill>
                  <a:schemeClr val="tx1"/>
                </a:solidFill>
              </a:rPr>
              <a:t>Ministère de la Santé du Koweït – Laboratoire de santé publique</a:t>
            </a:r>
          </a:p>
          <a:p>
            <a:r>
              <a:rPr lang="fr-FR" sz="1400" b="1">
                <a:solidFill>
                  <a:schemeClr val="tx1"/>
                </a:solidFill>
              </a:rPr>
              <a:t>Veolia Eau Malaisie (Kuala Lumpur, Malaisie)</a:t>
            </a:r>
          </a:p>
          <a:p>
            <a:r>
              <a:rPr lang="fr-FR" sz="1400" b="1">
                <a:solidFill>
                  <a:schemeClr val="tx1"/>
                </a:solidFill>
              </a:rPr>
              <a:t>Las Vegas Valley Water District (Nevada, États-Unis)</a:t>
            </a:r>
          </a:p>
          <a:p>
            <a:r>
              <a:rPr lang="fr-FR" sz="1400" b="1">
                <a:solidFill>
                  <a:schemeClr val="tx1"/>
                </a:solidFill>
              </a:rPr>
              <a:t>Département de la Santé (Maryland, États-Unis)</a:t>
            </a:r>
          </a:p>
          <a:p>
            <a:r>
              <a:rPr lang="fr-FR" sz="1400" b="1">
                <a:solidFill>
                  <a:schemeClr val="tx1"/>
                </a:solidFill>
              </a:rPr>
              <a:t>Usine de traitement des eaux de surface de Tampa Bay (Floride, États-Unis)</a:t>
            </a:r>
          </a:p>
          <a:p>
            <a:r>
              <a:rPr lang="fr-FR" sz="1400" b="1">
                <a:solidFill>
                  <a:schemeClr val="tx1"/>
                </a:solidFill>
              </a:rPr>
              <a:t>Projet WaterBank (Yogyakarta, Indonésie)</a:t>
            </a:r>
          </a:p>
          <a:p>
            <a:r>
              <a:rPr lang="fr-FR" sz="1400" b="1">
                <a:solidFill>
                  <a:schemeClr val="tx1"/>
                </a:solidFill>
              </a:rPr>
              <a:t>Université de l’Arizona, Centre pour la qualité de l’eau (Arizona, États-Unis)</a:t>
            </a:r>
          </a:p>
          <a:p>
            <a:r>
              <a:rPr lang="fr-FR" sz="1400" b="1">
                <a:solidFill>
                  <a:schemeClr val="tx1"/>
                </a:solidFill>
              </a:rPr>
              <a:t>Tamworth Environmental Laboratory (Nouvelle-Galles du Sud, Australie)</a:t>
            </a:r>
          </a:p>
          <a:p>
            <a:r>
              <a:rPr lang="fr-FR" sz="1400" b="1">
                <a:solidFill>
                  <a:schemeClr val="tx1"/>
                </a:solidFill>
              </a:rPr>
              <a:t>Université Monash (Victoria, Australie)</a:t>
            </a:r>
          </a:p>
          <a:p>
            <a:r>
              <a:rPr lang="fr-FR" sz="1400" b="1">
                <a:solidFill>
                  <a:schemeClr val="tx1"/>
                </a:solidFill>
              </a:rPr>
              <a:t>Centre provincial et municipal pour le contrôle et la prévention des maladies de Jilin – Jilin, Chine</a:t>
            </a:r>
          </a:p>
          <a:p>
            <a:r>
              <a:rPr lang="fr-FR" sz="1400" b="1">
                <a:solidFill>
                  <a:schemeClr val="tx1"/>
                </a:solidFill>
              </a:rPr>
              <a:t>Comté de Fulton (Géorgie, États-Unis)</a:t>
            </a:r>
          </a:p>
          <a:p>
            <a:r>
              <a:rPr lang="fr-FR" sz="1400" b="1">
                <a:solidFill>
                  <a:schemeClr val="tx1"/>
                </a:solidFill>
              </a:rPr>
              <a:t>Denver Water (Colorado, États-Unis)</a:t>
            </a:r>
          </a:p>
          <a:p>
            <a:endParaRPr lang="en-US" altLang="en-US" sz="1400" dirty="0">
              <a:solidFill>
                <a:schemeClr val="tx1"/>
              </a:solidFill>
            </a:endParaRPr>
          </a:p>
          <a:p>
            <a:pPr marL="454025" lvl="2" indent="0">
              <a:buFont typeface="Arial" pitchFamily="34" charset="0"/>
              <a:buNone/>
            </a:pPr>
            <a:endParaRPr lang="en-US" altLang="en-US" sz="1400" dirty="0">
              <a:solidFill>
                <a:schemeClr val="tx1"/>
              </a:solidFill>
            </a:endParaRPr>
          </a:p>
        </p:txBody>
      </p:sp>
      <p:pic>
        <p:nvPicPr>
          <p:cNvPr id="17" name="Picture 2">
            <a:extLst>
              <a:ext uri="{FF2B5EF4-FFF2-40B4-BE49-F238E27FC236}">
                <a16:creationId xmlns:a16="http://schemas.microsoft.com/office/drawing/2014/main" id="{A115E02F-43B8-4C13-A66A-1DA429076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4" y="5766720"/>
            <a:ext cx="2428617" cy="32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83E2BA3D-977B-4221-BA7F-3B6520055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566" y="6106771"/>
            <a:ext cx="2428616" cy="37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a:extLst>
              <a:ext uri="{FF2B5EF4-FFF2-40B4-BE49-F238E27FC236}">
                <a16:creationId xmlns:a16="http://schemas.microsoft.com/office/drawing/2014/main" id="{70C5137B-BC6B-43AB-B47F-A700F93C3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524" y="6372775"/>
            <a:ext cx="2428616" cy="35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3">
            <a:extLst>
              <a:ext uri="{FF2B5EF4-FFF2-40B4-BE49-F238E27FC236}">
                <a16:creationId xmlns:a16="http://schemas.microsoft.com/office/drawing/2014/main" id="{514C7673-8CDA-429B-9F9C-C2C7A207FE11}"/>
              </a:ext>
            </a:extLst>
          </p:cNvPr>
          <p:cNvSpPr>
            <a:spLocks noGrp="1"/>
          </p:cNvSpPr>
          <p:nvPr>
            <p:ph type="title"/>
          </p:nvPr>
        </p:nvSpPr>
        <p:spPr>
          <a:xfrm>
            <a:off x="457200" y="533400"/>
            <a:ext cx="3733800" cy="609600"/>
          </a:xfrm>
        </p:spPr>
        <p:txBody>
          <a:bodyPr/>
          <a:lstStyle/>
          <a:p>
            <a:r>
              <a:rPr lang="fr-FR"/>
              <a:t>Études de cas et réussites</a:t>
            </a:r>
          </a:p>
        </p:txBody>
      </p:sp>
      <p:sp>
        <p:nvSpPr>
          <p:cNvPr id="2" name="Slide Number Placeholder 1">
            <a:extLst>
              <a:ext uri="{FF2B5EF4-FFF2-40B4-BE49-F238E27FC236}">
                <a16:creationId xmlns:a16="http://schemas.microsoft.com/office/drawing/2014/main" id="{C3B00229-90FA-46AB-BC9E-F298535DF667}"/>
              </a:ext>
            </a:extLst>
          </p:cNvPr>
          <p:cNvSpPr>
            <a:spLocks noGrp="1"/>
          </p:cNvSpPr>
          <p:nvPr>
            <p:ph type="sldNum" sz="quarter" idx="12"/>
          </p:nvPr>
        </p:nvSpPr>
        <p:spPr/>
        <p:txBody>
          <a:bodyPr/>
          <a:lstStyle/>
          <a:p>
            <a:fld id="{7BB70465-92B7-48B1-996F-090AB0317929}" type="slidenum">
              <a:rPr lang="en-US" smtClean="0"/>
              <a:t>37</a:t>
            </a:fld>
            <a:endParaRPr lang="en-US"/>
          </a:p>
        </p:txBody>
      </p:sp>
      <p:sp>
        <p:nvSpPr>
          <p:cNvPr id="9" name="ZoneTexte 8">
            <a:extLst>
              <a:ext uri="{FF2B5EF4-FFF2-40B4-BE49-F238E27FC236}">
                <a16:creationId xmlns:a16="http://schemas.microsoft.com/office/drawing/2014/main" id="{FCC732BB-7313-4BFC-A891-0D9DD417C530}"/>
              </a:ext>
            </a:extLst>
          </p:cNvPr>
          <p:cNvSpPr txBox="1"/>
          <p:nvPr/>
        </p:nvSpPr>
        <p:spPr>
          <a:xfrm>
            <a:off x="381902" y="5772313"/>
            <a:ext cx="3206090" cy="400110"/>
          </a:xfrm>
          <a:prstGeom prst="rect">
            <a:avLst/>
          </a:prstGeom>
          <a:solidFill>
            <a:schemeClr val="bg1"/>
          </a:solidFill>
        </p:spPr>
        <p:txBody>
          <a:bodyPr wrap="square" rtlCol="0">
            <a:spAutoFit/>
          </a:bodyPr>
          <a:lstStyle/>
          <a:p>
            <a:r>
              <a:rPr lang="fr-FR" sz="2000" b="1">
                <a:solidFill>
                  <a:srgbClr val="9322A1"/>
                </a:solidFill>
              </a:rPr>
              <a:t>Défi détecté</a:t>
            </a:r>
          </a:p>
        </p:txBody>
      </p:sp>
      <p:sp>
        <p:nvSpPr>
          <p:cNvPr id="10" name="ZoneTexte 9">
            <a:extLst>
              <a:ext uri="{FF2B5EF4-FFF2-40B4-BE49-F238E27FC236}">
                <a16:creationId xmlns:a16="http://schemas.microsoft.com/office/drawing/2014/main" id="{349B6F96-6D2B-4476-834B-831FB601D397}"/>
              </a:ext>
            </a:extLst>
          </p:cNvPr>
          <p:cNvSpPr txBox="1"/>
          <p:nvPr/>
        </p:nvSpPr>
        <p:spPr>
          <a:xfrm>
            <a:off x="2988566" y="6132229"/>
            <a:ext cx="2567444" cy="400110"/>
          </a:xfrm>
          <a:prstGeom prst="rect">
            <a:avLst/>
          </a:prstGeom>
          <a:solidFill>
            <a:schemeClr val="bg1"/>
          </a:solidFill>
        </p:spPr>
        <p:txBody>
          <a:bodyPr wrap="square" rtlCol="0">
            <a:spAutoFit/>
          </a:bodyPr>
          <a:lstStyle/>
          <a:p>
            <a:r>
              <a:rPr lang="fr-FR" sz="2000" b="1">
                <a:solidFill>
                  <a:srgbClr val="9322A1"/>
                </a:solidFill>
              </a:rPr>
              <a:t>Solution détectée</a:t>
            </a:r>
          </a:p>
        </p:txBody>
      </p:sp>
      <p:sp>
        <p:nvSpPr>
          <p:cNvPr id="11" name="ZoneTexte 10">
            <a:extLst>
              <a:ext uri="{FF2B5EF4-FFF2-40B4-BE49-F238E27FC236}">
                <a16:creationId xmlns:a16="http://schemas.microsoft.com/office/drawing/2014/main" id="{0BE255C7-EBBA-42AC-98A4-05F331D9B370}"/>
              </a:ext>
            </a:extLst>
          </p:cNvPr>
          <p:cNvSpPr txBox="1"/>
          <p:nvPr/>
        </p:nvSpPr>
        <p:spPr>
          <a:xfrm>
            <a:off x="5682898" y="6381720"/>
            <a:ext cx="2436217" cy="400110"/>
          </a:xfrm>
          <a:prstGeom prst="rect">
            <a:avLst/>
          </a:prstGeom>
          <a:solidFill>
            <a:schemeClr val="bg1"/>
          </a:solidFill>
        </p:spPr>
        <p:txBody>
          <a:bodyPr wrap="square" rtlCol="0">
            <a:spAutoFit/>
          </a:bodyPr>
          <a:lstStyle/>
          <a:p>
            <a:r>
              <a:rPr lang="fr-FR" sz="2000" b="1">
                <a:solidFill>
                  <a:srgbClr val="9322A1"/>
                </a:solidFill>
              </a:rPr>
              <a:t>Réussite détectée</a:t>
            </a:r>
          </a:p>
        </p:txBody>
      </p:sp>
      <p:sp>
        <p:nvSpPr>
          <p:cNvPr id="12" name="ZoneTexte 11">
            <a:extLst>
              <a:ext uri="{FF2B5EF4-FFF2-40B4-BE49-F238E27FC236}">
                <a16:creationId xmlns:a16="http://schemas.microsoft.com/office/drawing/2014/main" id="{8338EA2C-BA41-4751-B31A-A60965B18CAA}"/>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3733530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8CFE1310-A6D3-4120-AF34-7C1F02B8F567}"/>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r" defTabSz="914400" rtl="0" eaLnBrk="0" latinLnBrk="0" hangingPunct="0">
              <a:defRPr sz="20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defRPr sz="2000" kern="1200">
                <a:solidFill>
                  <a:schemeClr val="tx1"/>
                </a:solidFill>
                <a:latin typeface="Calibri" pitchFamily="34" charset="0"/>
                <a:ea typeface="+mn-ea"/>
                <a:cs typeface="Arial" pitchFamily="34" charset="0"/>
              </a:defRPr>
            </a:lvl3pPr>
            <a:lvl4pPr marL="1600200" indent="-228600" algn="l" defTabSz="914400" rtl="0" eaLnBrk="0" latinLnBrk="0" hangingPunct="0">
              <a:defRPr sz="2000" kern="1200">
                <a:solidFill>
                  <a:schemeClr val="tx1"/>
                </a:solidFill>
                <a:latin typeface="Calibri" pitchFamily="34" charset="0"/>
                <a:ea typeface="+mn-ea"/>
                <a:cs typeface="Arial" pitchFamily="34" charset="0"/>
              </a:defRPr>
            </a:lvl4pPr>
            <a:lvl5pPr marL="2057400" indent="-228600" algn="l" defTabSz="914400" rtl="0" eaLnBrk="0" latinLnBrk="0" hangingPunct="0">
              <a:defRPr sz="2000" kern="1200">
                <a:solidFill>
                  <a:schemeClr val="tx1"/>
                </a:solidFill>
                <a:latin typeface="Calibri" pitchFamily="34" charset="0"/>
                <a:ea typeface="+mn-ea"/>
                <a:cs typeface="Arial" pitchFamily="34" charset="0"/>
              </a:defRPr>
            </a:lvl5pPr>
            <a:lvl6pPr marL="25146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6pPr>
            <a:lvl7pPr marL="29718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7pPr>
            <a:lvl8pPr marL="34290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8pPr>
            <a:lvl9pPr marL="3886200" indent="-228600" algn="ctr" defTabSz="914400" rtl="0" eaLnBrk="0" fontAlgn="base" latinLnBrk="0" hangingPunct="0">
              <a:spcBef>
                <a:spcPct val="0"/>
              </a:spcBef>
              <a:spcAft>
                <a:spcPct val="0"/>
              </a:spcAft>
              <a:defRPr sz="2000" kern="1200">
                <a:solidFill>
                  <a:schemeClr val="tx1"/>
                </a:solidFill>
                <a:latin typeface="Calibri" pitchFamily="34" charset="0"/>
                <a:ea typeface="+mn-ea"/>
                <a:cs typeface="Arial" pitchFamily="34" charset="0"/>
              </a:defRPr>
            </a:lvl9pPr>
          </a:lstStyle>
          <a:p>
            <a:pPr eaLnBrk="1" hangingPunct="1"/>
            <a:fld id="{AB8E91BD-A94F-4F85-A0BE-FB28486B3A0E}" type="slidenum">
              <a:rPr lang="en-GB" altLang="en-US" sz="1000" smtClean="0">
                <a:solidFill>
                  <a:schemeClr val="bg1"/>
                </a:solidFill>
              </a:rPr>
              <a:pPr eaLnBrk="1" hangingPunct="1"/>
              <a:t>38</a:t>
            </a:fld>
            <a:endParaRPr lang="en-GB" altLang="en-US" sz="1000">
              <a:solidFill>
                <a:schemeClr val="bg1"/>
              </a:solidFill>
            </a:endParaRPr>
          </a:p>
        </p:txBody>
      </p:sp>
      <p:sp>
        <p:nvSpPr>
          <p:cNvPr id="14" name="Rectangle 3">
            <a:extLst>
              <a:ext uri="{FF2B5EF4-FFF2-40B4-BE49-F238E27FC236}">
                <a16:creationId xmlns:a16="http://schemas.microsoft.com/office/drawing/2014/main" id="{3237DF71-C4E4-48DC-9DA9-904384010724}"/>
              </a:ext>
            </a:extLst>
          </p:cNvPr>
          <p:cNvSpPr txBox="1">
            <a:spLocks noChangeArrowheads="1"/>
          </p:cNvSpPr>
          <p:nvPr/>
        </p:nvSpPr>
        <p:spPr>
          <a:xfrm>
            <a:off x="283542" y="1676400"/>
            <a:ext cx="8606458" cy="464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a:solidFill>
                  <a:schemeClr val="tx1"/>
                </a:solidFill>
              </a:rPr>
              <a:t>Jeux du Commonwealth – Gold </a:t>
            </a:r>
            <a:r>
              <a:rPr lang="fr-FR" sz="1800" dirty="0" err="1">
                <a:solidFill>
                  <a:schemeClr val="tx1"/>
                </a:solidFill>
              </a:rPr>
              <a:t>Coast</a:t>
            </a:r>
            <a:r>
              <a:rPr lang="fr-FR" sz="1800" dirty="0">
                <a:solidFill>
                  <a:schemeClr val="tx1"/>
                </a:solidFill>
              </a:rPr>
              <a:t> Water, Australie</a:t>
            </a:r>
          </a:p>
          <a:p>
            <a:pPr lvl="1"/>
            <a:r>
              <a:rPr lang="fr-FR" sz="1200" dirty="0">
                <a:solidFill>
                  <a:schemeClr val="tx1"/>
                </a:solidFill>
              </a:rPr>
              <a:t>Tests des eaux de plaisance pour les épreuves de triathlon – résultats publiés dans une revue évaluée par des pairs</a:t>
            </a:r>
          </a:p>
          <a:p>
            <a:r>
              <a:rPr lang="fr-FR" sz="1600" dirty="0">
                <a:solidFill>
                  <a:schemeClr val="tx1"/>
                </a:solidFill>
              </a:rPr>
              <a:t>Université </a:t>
            </a:r>
            <a:r>
              <a:rPr lang="fr-FR" sz="1600" dirty="0" err="1">
                <a:solidFill>
                  <a:schemeClr val="tx1"/>
                </a:solidFill>
              </a:rPr>
              <a:t>Monash</a:t>
            </a:r>
            <a:endParaRPr lang="fr-FR" sz="1600" dirty="0">
              <a:solidFill>
                <a:schemeClr val="tx1"/>
              </a:solidFill>
            </a:endParaRPr>
          </a:p>
          <a:p>
            <a:pPr lvl="1"/>
            <a:r>
              <a:rPr lang="fr-FR" sz="1200" dirty="0">
                <a:solidFill>
                  <a:schemeClr val="tx1"/>
                </a:solidFill>
              </a:rPr>
              <a:t>Financé par VIC EPA et Melbourne Water</a:t>
            </a:r>
          </a:p>
          <a:p>
            <a:pPr lvl="1"/>
            <a:r>
              <a:rPr lang="fr-FR" sz="1200" dirty="0">
                <a:solidFill>
                  <a:schemeClr val="tx1"/>
                </a:solidFill>
              </a:rPr>
              <a:t>Projet RISE (</a:t>
            </a:r>
            <a:r>
              <a:rPr lang="fr-FR" sz="1200" dirty="0">
                <a:solidFill>
                  <a:schemeClr val="tx1"/>
                </a:solidFill>
                <a:hlinkClick r:id="rId2"/>
              </a:rPr>
              <a:t>https://www.rise-program.org/</a:t>
            </a:r>
            <a:r>
              <a:rPr lang="fr-FR" sz="1200" dirty="0">
                <a:solidFill>
                  <a:schemeClr val="tx1"/>
                </a:solidFill>
              </a:rPr>
              <a:t> )</a:t>
            </a:r>
          </a:p>
          <a:p>
            <a:r>
              <a:rPr lang="fr-FR" sz="1600" dirty="0">
                <a:solidFill>
                  <a:schemeClr val="tx1"/>
                </a:solidFill>
              </a:rPr>
              <a:t>Melbourne Water</a:t>
            </a:r>
          </a:p>
          <a:p>
            <a:r>
              <a:rPr lang="fr-FR" sz="1600" dirty="0">
                <a:solidFill>
                  <a:schemeClr val="tx1"/>
                </a:solidFill>
              </a:rPr>
              <a:t>Los Angeles DWP</a:t>
            </a:r>
          </a:p>
          <a:p>
            <a:r>
              <a:rPr lang="fr-FR" sz="1600" dirty="0">
                <a:solidFill>
                  <a:schemeClr val="tx1"/>
                </a:solidFill>
              </a:rPr>
              <a:t>Sommet du G20 - Hangzhou, Chine (septembre 2016)</a:t>
            </a:r>
          </a:p>
          <a:p>
            <a:pPr lvl="1"/>
            <a:r>
              <a:rPr lang="fr-FR" sz="1200" dirty="0">
                <a:solidFill>
                  <a:schemeClr val="tx1"/>
                </a:solidFill>
              </a:rPr>
              <a:t>Sécurité accrue des réseaux de distribution d’eau pour les dirigeants mondiaux</a:t>
            </a:r>
          </a:p>
          <a:p>
            <a:r>
              <a:rPr lang="fr-FR" sz="1600" dirty="0">
                <a:solidFill>
                  <a:schemeClr val="tx1"/>
                </a:solidFill>
              </a:rPr>
              <a:t>Ministère de la Santé, Canada – Plus de 40 unités installées (eau potable dans les communautés éloignées)</a:t>
            </a:r>
          </a:p>
          <a:p>
            <a:r>
              <a:rPr lang="fr-FR" sz="1600" dirty="0">
                <a:solidFill>
                  <a:schemeClr val="tx1"/>
                </a:solidFill>
              </a:rPr>
              <a:t>Département de l’Environnement et des Ressources naturelles des Philippines – 8 unités installées</a:t>
            </a:r>
          </a:p>
          <a:p>
            <a:r>
              <a:rPr lang="fr-FR" sz="1600" dirty="0">
                <a:solidFill>
                  <a:schemeClr val="tx1"/>
                </a:solidFill>
              </a:rPr>
              <a:t>Département des Ressources souterraines de Thaïlande – 12 unités installées</a:t>
            </a:r>
          </a:p>
          <a:p>
            <a:r>
              <a:rPr lang="fr-FR" sz="1600" dirty="0" err="1">
                <a:solidFill>
                  <a:schemeClr val="tx1"/>
                </a:solidFill>
              </a:rPr>
              <a:t>Sinopec</a:t>
            </a:r>
            <a:r>
              <a:rPr lang="fr-FR" sz="1600" dirty="0">
                <a:solidFill>
                  <a:schemeClr val="tx1"/>
                </a:solidFill>
              </a:rPr>
              <a:t>, Chine</a:t>
            </a:r>
          </a:p>
          <a:p>
            <a:pPr lvl="1"/>
            <a:r>
              <a:rPr lang="fr-FR" sz="1200" dirty="0">
                <a:solidFill>
                  <a:schemeClr val="tx1"/>
                </a:solidFill>
              </a:rPr>
              <a:t>Principale méthode de test pour les collaborateurs de l’usine pétrochimique de </a:t>
            </a:r>
            <a:r>
              <a:rPr lang="fr-FR" sz="1200" dirty="0" err="1">
                <a:solidFill>
                  <a:schemeClr val="tx1"/>
                </a:solidFill>
              </a:rPr>
              <a:t>Sinopec</a:t>
            </a:r>
            <a:endParaRPr lang="fr-FR" sz="1200" dirty="0">
              <a:solidFill>
                <a:schemeClr val="tx1"/>
              </a:solidFill>
            </a:endParaRPr>
          </a:p>
          <a:p>
            <a:r>
              <a:rPr lang="fr-FR" sz="1600" dirty="0">
                <a:solidFill>
                  <a:schemeClr val="tx1"/>
                </a:solidFill>
              </a:rPr>
              <a:t>Sites miniers à travers l’Afrique du Nord</a:t>
            </a:r>
          </a:p>
          <a:p>
            <a:pPr lvl="1"/>
            <a:r>
              <a:rPr lang="fr-FR" sz="1200" dirty="0">
                <a:solidFill>
                  <a:schemeClr val="tx1"/>
                </a:solidFill>
              </a:rPr>
              <a:t>Test de la qualité de l’eau pour les collaborateurs et leurs familles vivant sur le site</a:t>
            </a:r>
          </a:p>
        </p:txBody>
      </p:sp>
      <p:sp>
        <p:nvSpPr>
          <p:cNvPr id="22" name="Title 3">
            <a:extLst>
              <a:ext uri="{FF2B5EF4-FFF2-40B4-BE49-F238E27FC236}">
                <a16:creationId xmlns:a16="http://schemas.microsoft.com/office/drawing/2014/main" id="{514C7673-8CDA-429B-9F9C-C2C7A207FE11}"/>
              </a:ext>
            </a:extLst>
          </p:cNvPr>
          <p:cNvSpPr>
            <a:spLocks noGrp="1"/>
          </p:cNvSpPr>
          <p:nvPr>
            <p:ph type="title"/>
          </p:nvPr>
        </p:nvSpPr>
        <p:spPr>
          <a:xfrm>
            <a:off x="457200" y="457200"/>
            <a:ext cx="3733800" cy="609600"/>
          </a:xfrm>
        </p:spPr>
        <p:txBody>
          <a:bodyPr/>
          <a:lstStyle/>
          <a:p>
            <a:r>
              <a:rPr lang="fr-FR"/>
              <a:t>Mises en œuvre remarquables de la solution Tecta B16</a:t>
            </a:r>
          </a:p>
        </p:txBody>
      </p:sp>
      <p:sp>
        <p:nvSpPr>
          <p:cNvPr id="2" name="Slide Number Placeholder 1">
            <a:extLst>
              <a:ext uri="{FF2B5EF4-FFF2-40B4-BE49-F238E27FC236}">
                <a16:creationId xmlns:a16="http://schemas.microsoft.com/office/drawing/2014/main" id="{C3B00229-90FA-46AB-BC9E-F298535DF667}"/>
              </a:ext>
            </a:extLst>
          </p:cNvPr>
          <p:cNvSpPr>
            <a:spLocks noGrp="1"/>
          </p:cNvSpPr>
          <p:nvPr>
            <p:ph type="sldNum" sz="quarter" idx="12"/>
          </p:nvPr>
        </p:nvSpPr>
        <p:spPr/>
        <p:txBody>
          <a:bodyPr/>
          <a:lstStyle/>
          <a:p>
            <a:fld id="{7BB70465-92B7-48B1-996F-090AB0317929}" type="slidenum">
              <a:rPr lang="en-US" smtClean="0"/>
              <a:t>38</a:t>
            </a:fld>
            <a:endParaRPr lang="en-US"/>
          </a:p>
        </p:txBody>
      </p:sp>
      <p:sp>
        <p:nvSpPr>
          <p:cNvPr id="6" name="ZoneTexte 5">
            <a:extLst>
              <a:ext uri="{FF2B5EF4-FFF2-40B4-BE49-F238E27FC236}">
                <a16:creationId xmlns:a16="http://schemas.microsoft.com/office/drawing/2014/main" id="{F56962B9-E777-40E3-B17F-70A8C004AAFB}"/>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491611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ADWP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LADWP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7" y="5251241"/>
            <a:ext cx="3262313" cy="1301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00200"/>
            <a:ext cx="1945171" cy="194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9" descr="Image result for lvvw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629150"/>
            <a:ext cx="222885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8351" y="1488730"/>
            <a:ext cx="285750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12" y="3800475"/>
            <a:ext cx="20859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8100" y="4800600"/>
            <a:ext cx="29337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2479" y="2171492"/>
            <a:ext cx="3177186" cy="1105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1800" y="3886200"/>
            <a:ext cx="2876550" cy="56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8609" y="3150737"/>
            <a:ext cx="1480516" cy="148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01" y="683401"/>
            <a:ext cx="4038599" cy="459599"/>
          </a:xfrm>
          <a:prstGeom prst="rect">
            <a:avLst/>
          </a:prstGeom>
        </p:spPr>
      </p:pic>
      <p:pic>
        <p:nvPicPr>
          <p:cNvPr id="3" name="Picture 2" descr="Image result for kuwait ministry of health">
            <a:extLst>
              <a:ext uri="{FF2B5EF4-FFF2-40B4-BE49-F238E27FC236}">
                <a16:creationId xmlns:a16="http://schemas.microsoft.com/office/drawing/2014/main" id="{A6830FAA-D540-4C37-A8FF-904B7241B5A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6274" t="9302" r="4987" b="2091"/>
          <a:stretch/>
        </p:blipFill>
        <p:spPr bwMode="auto">
          <a:xfrm>
            <a:off x="631216" y="1143000"/>
            <a:ext cx="2264384" cy="2620149"/>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90DE3C70-88A9-41C5-B212-8A59639213AE}"/>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230954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457200" y="533400"/>
            <a:ext cx="4114800" cy="609600"/>
          </a:xfrm>
        </p:spPr>
        <p:txBody>
          <a:bodyPr/>
          <a:lstStyle/>
          <a:p>
            <a:r>
              <a:rPr lang="fr-FR"/>
              <a:t>Le problème</a:t>
            </a:r>
          </a:p>
        </p:txBody>
      </p:sp>
      <p:sp>
        <p:nvSpPr>
          <p:cNvPr id="7" name="Slide Number Placeholder 5">
            <a:extLst>
              <a:ext uri="{FF2B5EF4-FFF2-40B4-BE49-F238E27FC236}">
                <a16:creationId xmlns:a16="http://schemas.microsoft.com/office/drawing/2014/main" id="{F394E845-7F20-4393-8C87-93E51B42FCF4}"/>
              </a:ext>
            </a:extLst>
          </p:cNvPr>
          <p:cNvSpPr txBox="1">
            <a:spLocks/>
          </p:cNvSpPr>
          <p:nvPr/>
        </p:nvSpPr>
        <p:spPr>
          <a:xfrm>
            <a:off x="8740775" y="6513513"/>
            <a:ext cx="149225" cy="136525"/>
          </a:xfrm>
          <a:prstGeom prst="rect">
            <a:avLst/>
          </a:prstGeom>
          <a:noFill/>
        </p:spPr>
        <p:txBody>
          <a:bodyPr vert="horz" lIns="91440" tIns="45720" rIns="91440" bIns="45720" rtlCol="0" anchor="ctr"/>
          <a:lstStyle>
            <a:defPPr>
              <a:defRPr lang="en-US"/>
            </a:defPPr>
            <a:lvl1pPr marL="0" algn="l" defTabSz="914400" rtl="0" eaLnBrk="0" latinLnBrk="0" hangingPunct="0">
              <a:lnSpc>
                <a:spcPct val="80000"/>
              </a:lnSpc>
              <a:spcBef>
                <a:spcPct val="40000"/>
              </a:spcBef>
              <a:buClr>
                <a:schemeClr val="tx2"/>
              </a:buClr>
              <a:buSzPct val="60000"/>
              <a:buBlip>
                <a:blip r:embed="rId2"/>
              </a:buBlip>
              <a:defRPr sz="2400" kern="1200">
                <a:solidFill>
                  <a:schemeClr val="tx1"/>
                </a:solidFill>
                <a:latin typeface="Calibri" pitchFamily="34" charset="0"/>
                <a:ea typeface="Times New Roman" charset="0"/>
                <a:cs typeface="Arial" pitchFamily="34" charset="0"/>
              </a:defRPr>
            </a:lvl1pPr>
            <a:lvl2pPr marL="742950" indent="-285750" algn="l" defTabSz="914400" rtl="0" eaLnBrk="0" latinLnBrk="0" hangingPunct="0">
              <a:lnSpc>
                <a:spcPct val="80000"/>
              </a:lnSpc>
              <a:spcBef>
                <a:spcPct val="40000"/>
              </a:spcBef>
              <a:buClr>
                <a:schemeClr val="tx1"/>
              </a:buClr>
              <a:buChar char="•"/>
              <a:defRPr sz="2000" kern="1200">
                <a:solidFill>
                  <a:schemeClr val="tx1"/>
                </a:solidFill>
                <a:latin typeface="Calibri" pitchFamily="34" charset="0"/>
                <a:ea typeface="+mn-ea"/>
                <a:cs typeface="Arial" pitchFamily="34" charset="0"/>
              </a:defRPr>
            </a:lvl2pPr>
            <a:lvl3pPr marL="1143000" indent="-228600" algn="l" defTabSz="914400" rtl="0" eaLnBrk="0" latinLnBrk="0" hangingPunct="0">
              <a:lnSpc>
                <a:spcPct val="80000"/>
              </a:lnSpc>
              <a:spcBef>
                <a:spcPct val="40000"/>
              </a:spcBef>
              <a:buClr>
                <a:schemeClr val="tx1"/>
              </a:buClr>
              <a:buSzPct val="80000"/>
              <a:buBlip>
                <a:blip r:embed="rId3"/>
              </a:buBlip>
              <a:defRPr sz="1800" kern="1200">
                <a:solidFill>
                  <a:schemeClr val="tx1"/>
                </a:solidFill>
                <a:latin typeface="Calibri" pitchFamily="34" charset="0"/>
                <a:ea typeface="+mn-ea"/>
                <a:cs typeface="Arial" pitchFamily="34" charset="0"/>
              </a:defRPr>
            </a:lvl3pPr>
            <a:lvl4pPr marL="1600200" indent="-228600" algn="l" defTabSz="914400" rtl="0" eaLnBrk="0" latinLnBrk="0" hangingPunct="0">
              <a:lnSpc>
                <a:spcPct val="80000"/>
              </a:lnSpc>
              <a:spcBef>
                <a:spcPct val="40000"/>
              </a:spcBef>
              <a:buClr>
                <a:schemeClr val="bg2"/>
              </a:buClr>
              <a:buFont typeface="Calibri" pitchFamily="34" charset="0"/>
              <a:defRPr sz="1600" i="1" kern="1200">
                <a:solidFill>
                  <a:schemeClr val="tx1"/>
                </a:solidFill>
                <a:latin typeface="Calibri" pitchFamily="34" charset="0"/>
                <a:ea typeface="+mn-ea"/>
                <a:cs typeface="Arial" pitchFamily="34" charset="0"/>
              </a:defRPr>
            </a:lvl4pPr>
            <a:lvl5pPr marL="2057400" indent="-228600" algn="l" defTabSz="914400" rtl="0" eaLnBrk="0" latinLnBrk="0" hangingPunct="0">
              <a:lnSpc>
                <a:spcPct val="80000"/>
              </a:lnSpc>
              <a:spcBef>
                <a:spcPct val="40000"/>
              </a:spcBef>
              <a:buChar char="»"/>
              <a:defRPr sz="1400"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80000"/>
              </a:lnSpc>
              <a:spcBef>
                <a:spcPct val="40000"/>
              </a:spcBef>
              <a:spcAft>
                <a:spcPct val="0"/>
              </a:spcAft>
              <a:buChar char="»"/>
              <a:defRPr sz="1400"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80000"/>
              </a:lnSpc>
              <a:spcBef>
                <a:spcPct val="40000"/>
              </a:spcBef>
              <a:spcAft>
                <a:spcPct val="0"/>
              </a:spcAft>
              <a:buChar char="»"/>
              <a:defRPr sz="1400"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80000"/>
              </a:lnSpc>
              <a:spcBef>
                <a:spcPct val="40000"/>
              </a:spcBef>
              <a:spcAft>
                <a:spcPct val="0"/>
              </a:spcAft>
              <a:buChar char="»"/>
              <a:defRPr sz="1400"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80000"/>
              </a:lnSpc>
              <a:spcBef>
                <a:spcPct val="40000"/>
              </a:spcBef>
              <a:spcAft>
                <a:spcPct val="0"/>
              </a:spcAft>
              <a:buChar char="»"/>
              <a:defRPr sz="1400" kern="1200">
                <a:solidFill>
                  <a:schemeClr val="tx1"/>
                </a:solidFill>
                <a:latin typeface="Calibri" pitchFamily="34" charset="0"/>
                <a:ea typeface="+mn-ea"/>
                <a:cs typeface="Arial" pitchFamily="34" charset="0"/>
              </a:defRPr>
            </a:lvl9pPr>
          </a:lstStyle>
          <a:p>
            <a:pPr algn="r" eaLnBrk="1" hangingPunct="1">
              <a:lnSpc>
                <a:spcPct val="90000"/>
              </a:lnSpc>
              <a:spcBef>
                <a:spcPct val="35000"/>
              </a:spcBef>
              <a:buClrTx/>
              <a:buSzTx/>
              <a:buFontTx/>
              <a:buNone/>
            </a:pPr>
            <a:fld id="{A0F13DD9-6406-49F2-9461-C5D49E6D1ECA}" type="slidenum">
              <a:rPr lang="en-GB" altLang="en-US" sz="1000" smtClean="0">
                <a:solidFill>
                  <a:schemeClr val="bg1"/>
                </a:solidFill>
              </a:rPr>
              <a:pPr algn="r" eaLnBrk="1" hangingPunct="1">
                <a:lnSpc>
                  <a:spcPct val="90000"/>
                </a:lnSpc>
                <a:spcBef>
                  <a:spcPct val="35000"/>
                </a:spcBef>
                <a:buClrTx/>
                <a:buSzTx/>
                <a:buFontTx/>
                <a:buNone/>
              </a:pPr>
              <a:t>4</a:t>
            </a:fld>
            <a:endParaRPr lang="en-GB" altLang="en-US" sz="1000">
              <a:solidFill>
                <a:schemeClr val="bg1"/>
              </a:solidFill>
            </a:endParaRPr>
          </a:p>
        </p:txBody>
      </p:sp>
      <p:sp>
        <p:nvSpPr>
          <p:cNvPr id="8" name="Rectangle 3">
            <a:extLst>
              <a:ext uri="{FF2B5EF4-FFF2-40B4-BE49-F238E27FC236}">
                <a16:creationId xmlns:a16="http://schemas.microsoft.com/office/drawing/2014/main" id="{A5F5B147-A6CD-4EAC-85FF-EACD756E98C6}"/>
              </a:ext>
            </a:extLst>
          </p:cNvPr>
          <p:cNvSpPr txBox="1">
            <a:spLocks noChangeArrowheads="1"/>
          </p:cNvSpPr>
          <p:nvPr/>
        </p:nvSpPr>
        <p:spPr>
          <a:xfrm>
            <a:off x="415925" y="1096963"/>
            <a:ext cx="7348538" cy="13128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endParaRPr lang="en-GB" altLang="en-US" sz="2800"/>
          </a:p>
          <a:p>
            <a:pPr>
              <a:defRPr/>
            </a:pPr>
            <a:endParaRPr lang="en-GB" altLang="en-US" sz="2800"/>
          </a:p>
          <a:p>
            <a:pPr lvl="1">
              <a:defRPr/>
            </a:pPr>
            <a:endParaRPr lang="en-US" altLang="en-US" sz="2400" dirty="0"/>
          </a:p>
        </p:txBody>
      </p:sp>
      <p:pic>
        <p:nvPicPr>
          <p:cNvPr id="9" name="Picture 4" descr="Time Cover">
            <a:extLst>
              <a:ext uri="{FF2B5EF4-FFF2-40B4-BE49-F238E27FC236}">
                <a16:creationId xmlns:a16="http://schemas.microsoft.com/office/drawing/2014/main" id="{1F870E75-4F57-4F0C-B11C-874168852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413" y="1057274"/>
            <a:ext cx="4395623"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WR-cover2">
            <a:extLst>
              <a:ext uri="{FF2B5EF4-FFF2-40B4-BE49-F238E27FC236}">
                <a16:creationId xmlns:a16="http://schemas.microsoft.com/office/drawing/2014/main" id="{6723B5ED-588D-4BDF-9E51-8FC264D59B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39838"/>
            <a:ext cx="36163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wiltondo\Pictures\PDS\Headlines\pic8.PNG">
            <a:extLst>
              <a:ext uri="{FF2B5EF4-FFF2-40B4-BE49-F238E27FC236}">
                <a16:creationId xmlns:a16="http://schemas.microsoft.com/office/drawing/2014/main" id="{38D27DBA-E166-4078-A383-226551A99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4287" y="3326590"/>
            <a:ext cx="5527675" cy="351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s://www.thestar.com/content/dam/thestar/life/health_wellness/2011/06/02/ecoli_outbreak_in_europe_recalls_lessons_from_walkerton/walkerton1.jpeg">
            <a:extLst>
              <a:ext uri="{FF2B5EF4-FFF2-40B4-BE49-F238E27FC236}">
                <a16:creationId xmlns:a16="http://schemas.microsoft.com/office/drawing/2014/main" id="{DB3DEAFB-BE04-4D92-8A69-3BDFE744A7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792" t="34133" r="6491" b="26315"/>
          <a:stretch/>
        </p:blipFill>
        <p:spPr bwMode="auto">
          <a:xfrm>
            <a:off x="4446631" y="1277521"/>
            <a:ext cx="4697369" cy="27790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BDEA3160-A8A3-4E4A-AB42-E404162C5A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1973" y="1110654"/>
            <a:ext cx="3015922" cy="289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a:extLst>
              <a:ext uri="{FF2B5EF4-FFF2-40B4-BE49-F238E27FC236}">
                <a16:creationId xmlns:a16="http://schemas.microsoft.com/office/drawing/2014/main" id="{8CE50299-3D06-4964-84CA-37BEA051C3D4}"/>
              </a:ext>
            </a:extLst>
          </p:cNvPr>
          <p:cNvSpPr/>
          <p:nvPr/>
        </p:nvSpPr>
        <p:spPr>
          <a:xfrm>
            <a:off x="2892185" y="825258"/>
            <a:ext cx="3889615" cy="302340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4">
            <a:extLst>
              <a:ext uri="{FF2B5EF4-FFF2-40B4-BE49-F238E27FC236}">
                <a16:creationId xmlns:a16="http://schemas.microsoft.com/office/drawing/2014/main" id="{85B4D9B1-CF8B-4C0F-8284-CE98953AF57C}"/>
              </a:ext>
            </a:extLst>
          </p:cNvPr>
          <p:cNvSpPr txBox="1">
            <a:spLocks noChangeArrowheads="1"/>
          </p:cNvSpPr>
          <p:nvPr/>
        </p:nvSpPr>
        <p:spPr bwMode="auto">
          <a:xfrm>
            <a:off x="128860" y="3299734"/>
            <a:ext cx="4409053" cy="3410164"/>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tx1"/>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tx1"/>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tx1"/>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tx1"/>
                </a:solidFill>
                <a:latin typeface="+mn-lt"/>
                <a:cs typeface="+mn-cs"/>
              </a:defRPr>
            </a:lvl4pPr>
            <a:lvl5pPr marL="793750" indent="1035050" algn="l" rtl="0" eaLnBrk="0" fontAlgn="base" hangingPunct="0">
              <a:lnSpc>
                <a:spcPct val="80000"/>
              </a:lnSpc>
              <a:spcBef>
                <a:spcPct val="40000"/>
              </a:spcBef>
              <a:spcAft>
                <a:spcPct val="0"/>
              </a:spcAft>
              <a:buChar char="»"/>
              <a:defRPr sz="1400">
                <a:solidFill>
                  <a:schemeClr val="tx1"/>
                </a:solidFill>
                <a:latin typeface="+mn-lt"/>
                <a:cs typeface="+mn-cs"/>
              </a:defRPr>
            </a:lvl5pPr>
            <a:lvl6pPr marL="1250950" algn="l" rtl="0" fontAlgn="base">
              <a:lnSpc>
                <a:spcPct val="80000"/>
              </a:lnSpc>
              <a:spcBef>
                <a:spcPct val="40000"/>
              </a:spcBef>
              <a:spcAft>
                <a:spcPct val="0"/>
              </a:spcAft>
              <a:buChar char="»"/>
              <a:defRPr sz="1400">
                <a:solidFill>
                  <a:schemeClr val="tx1"/>
                </a:solidFill>
                <a:latin typeface="+mn-lt"/>
                <a:cs typeface="+mn-cs"/>
              </a:defRPr>
            </a:lvl6pPr>
            <a:lvl7pPr marL="1708150" algn="l" rtl="0" fontAlgn="base">
              <a:lnSpc>
                <a:spcPct val="80000"/>
              </a:lnSpc>
              <a:spcBef>
                <a:spcPct val="40000"/>
              </a:spcBef>
              <a:spcAft>
                <a:spcPct val="0"/>
              </a:spcAft>
              <a:buChar char="»"/>
              <a:defRPr sz="1400">
                <a:solidFill>
                  <a:schemeClr val="tx1"/>
                </a:solidFill>
                <a:latin typeface="+mn-lt"/>
                <a:cs typeface="+mn-cs"/>
              </a:defRPr>
            </a:lvl7pPr>
            <a:lvl8pPr marL="2165350" algn="l" rtl="0" fontAlgn="base">
              <a:lnSpc>
                <a:spcPct val="80000"/>
              </a:lnSpc>
              <a:spcBef>
                <a:spcPct val="40000"/>
              </a:spcBef>
              <a:spcAft>
                <a:spcPct val="0"/>
              </a:spcAft>
              <a:buChar char="»"/>
              <a:defRPr sz="1400">
                <a:solidFill>
                  <a:schemeClr val="tx1"/>
                </a:solidFill>
                <a:latin typeface="+mn-lt"/>
                <a:cs typeface="+mn-cs"/>
              </a:defRPr>
            </a:lvl8pPr>
            <a:lvl9pPr marL="2622550" algn="l" rtl="0" fontAlgn="base">
              <a:lnSpc>
                <a:spcPct val="80000"/>
              </a:lnSpc>
              <a:spcBef>
                <a:spcPct val="40000"/>
              </a:spcBef>
              <a:spcAft>
                <a:spcPct val="0"/>
              </a:spcAft>
              <a:buChar char="»"/>
              <a:defRPr sz="1400">
                <a:solidFill>
                  <a:schemeClr val="tx1"/>
                </a:solidFill>
                <a:latin typeface="+mn-lt"/>
                <a:cs typeface="+mn-cs"/>
              </a:defRPr>
            </a:lvl9pPr>
          </a:lstStyle>
          <a:p>
            <a:pPr marL="0" indent="0">
              <a:buNone/>
              <a:defRPr/>
            </a:pPr>
            <a:r>
              <a:rPr lang="fr-FR" sz="2800" b="1"/>
              <a:t>Rapport Walkerton – Causes :</a:t>
            </a:r>
          </a:p>
          <a:p>
            <a:pPr lvl="1">
              <a:defRPr/>
            </a:pPr>
            <a:r>
              <a:rPr lang="fr-FR" sz="1800" b="1"/>
              <a:t>Technologie insuffisante</a:t>
            </a:r>
          </a:p>
          <a:p>
            <a:pPr lvl="1">
              <a:defRPr/>
            </a:pPr>
            <a:r>
              <a:rPr lang="fr-FR" sz="1800" b="1"/>
              <a:t>Tests centralisés</a:t>
            </a:r>
          </a:p>
          <a:p>
            <a:pPr lvl="1">
              <a:defRPr/>
            </a:pPr>
            <a:r>
              <a:rPr lang="fr-FR" sz="1800" b="1"/>
              <a:t>Stockage et transport des échantillons</a:t>
            </a:r>
          </a:p>
          <a:p>
            <a:pPr lvl="1">
              <a:defRPr/>
            </a:pPr>
            <a:r>
              <a:rPr lang="fr-FR" sz="1800" b="1"/>
              <a:t>Longue durée globale des tests</a:t>
            </a:r>
          </a:p>
          <a:p>
            <a:pPr lvl="1">
              <a:defRPr/>
            </a:pPr>
            <a:r>
              <a:rPr lang="fr-FR" sz="1800" b="1"/>
              <a:t>Méthode de test manuelle</a:t>
            </a:r>
          </a:p>
          <a:p>
            <a:pPr lvl="1">
              <a:defRPr/>
            </a:pPr>
            <a:r>
              <a:rPr lang="fr-FR" sz="1800" b="1"/>
              <a:t>Risques d’erreur humaine / de négligence</a:t>
            </a:r>
          </a:p>
          <a:p>
            <a:pPr lvl="1">
              <a:defRPr/>
            </a:pPr>
            <a:r>
              <a:rPr lang="fr-FR" sz="1800" b="1"/>
              <a:t>Lacunes réglementaires</a:t>
            </a:r>
          </a:p>
          <a:p>
            <a:pPr lvl="1">
              <a:defRPr/>
            </a:pPr>
            <a:r>
              <a:rPr lang="fr-FR" sz="2800" b="1" i="1">
                <a:solidFill>
                  <a:srgbClr val="FF0000"/>
                </a:solidFill>
              </a:rPr>
              <a:t>TESTS INADÉQUATS</a:t>
            </a:r>
          </a:p>
        </p:txBody>
      </p:sp>
      <p:sp>
        <p:nvSpPr>
          <p:cNvPr id="2" name="Slide Number Placeholder 1">
            <a:extLst>
              <a:ext uri="{FF2B5EF4-FFF2-40B4-BE49-F238E27FC236}">
                <a16:creationId xmlns:a16="http://schemas.microsoft.com/office/drawing/2014/main" id="{2FB08B30-35F5-4F88-A7C4-59C961909050}"/>
              </a:ext>
            </a:extLst>
          </p:cNvPr>
          <p:cNvSpPr>
            <a:spLocks noGrp="1"/>
          </p:cNvSpPr>
          <p:nvPr>
            <p:ph type="sldNum" sz="quarter" idx="12"/>
          </p:nvPr>
        </p:nvSpPr>
        <p:spPr/>
        <p:txBody>
          <a:bodyPr/>
          <a:lstStyle/>
          <a:p>
            <a:fld id="{7BB70465-92B7-48B1-996F-090AB0317929}" type="slidenum">
              <a:rPr lang="en-US" smtClean="0"/>
              <a:t>4</a:t>
            </a:fld>
            <a:endParaRPr lang="en-US"/>
          </a:p>
        </p:txBody>
      </p:sp>
      <p:sp>
        <p:nvSpPr>
          <p:cNvPr id="13" name="ZoneTexte 12">
            <a:extLst>
              <a:ext uri="{FF2B5EF4-FFF2-40B4-BE49-F238E27FC236}">
                <a16:creationId xmlns:a16="http://schemas.microsoft.com/office/drawing/2014/main" id="{5320C1B0-0B22-4A70-891E-553D9D76D904}"/>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13683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A0DE0-64FB-4CDF-BCEF-852D0E45A8FE}"/>
              </a:ext>
            </a:extLst>
          </p:cNvPr>
          <p:cNvSpPr>
            <a:spLocks noGrp="1"/>
          </p:cNvSpPr>
          <p:nvPr>
            <p:ph type="title"/>
          </p:nvPr>
        </p:nvSpPr>
        <p:spPr/>
        <p:txBody>
          <a:bodyPr/>
          <a:lstStyle/>
          <a:p>
            <a:r>
              <a:rPr lang="fr-FR"/>
              <a:t>Synthèse</a:t>
            </a:r>
          </a:p>
        </p:txBody>
      </p:sp>
      <p:pic>
        <p:nvPicPr>
          <p:cNvPr id="18" name="Picture 2" descr="C:\Users\patrick.wolfe\Desktop\Endetec\Sales\Sales &amp; Marketing\Web Images\Tecta Images\LR3-9872.jpg">
            <a:extLst>
              <a:ext uri="{FF2B5EF4-FFF2-40B4-BE49-F238E27FC236}">
                <a16:creationId xmlns:a16="http://schemas.microsoft.com/office/drawing/2014/main" id="{C49C246C-8D9F-421B-A665-D48E000E9FF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24" t="31541"/>
          <a:stretch/>
        </p:blipFill>
        <p:spPr bwMode="auto">
          <a:xfrm>
            <a:off x="4724400" y="1725688"/>
            <a:ext cx="3481428" cy="409621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5D1771-2A1F-43DB-9D92-BBB3C2529F3C}"/>
              </a:ext>
            </a:extLst>
          </p:cNvPr>
          <p:cNvSpPr>
            <a:spLocks noGrp="1"/>
          </p:cNvSpPr>
          <p:nvPr>
            <p:ph type="sldNum" sz="quarter" idx="12"/>
          </p:nvPr>
        </p:nvSpPr>
        <p:spPr/>
        <p:txBody>
          <a:bodyPr/>
          <a:lstStyle/>
          <a:p>
            <a:fld id="{7BB70465-92B7-48B1-996F-090AB0317929}" type="slidenum">
              <a:rPr lang="en-US" smtClean="0"/>
              <a:t>40</a:t>
            </a:fld>
            <a:endParaRPr lang="en-US"/>
          </a:p>
        </p:txBody>
      </p:sp>
      <p:sp>
        <p:nvSpPr>
          <p:cNvPr id="6" name="Rectangle 3">
            <a:extLst>
              <a:ext uri="{FF2B5EF4-FFF2-40B4-BE49-F238E27FC236}">
                <a16:creationId xmlns:a16="http://schemas.microsoft.com/office/drawing/2014/main" id="{85BA0449-15F5-47AC-B202-77AD4FD977DE}"/>
              </a:ext>
            </a:extLst>
          </p:cNvPr>
          <p:cNvSpPr txBox="1">
            <a:spLocks noChangeArrowheads="1"/>
          </p:cNvSpPr>
          <p:nvPr/>
        </p:nvSpPr>
        <p:spPr bwMode="auto">
          <a:xfrm>
            <a:off x="473169" y="1676400"/>
            <a:ext cx="3946431" cy="4813625"/>
          </a:xfrm>
          <a:prstGeom prst="rect">
            <a:avLst/>
          </a:prstGeom>
          <a:solidFill>
            <a:schemeClr val="bg1"/>
          </a:solidFill>
          <a:ln w="9525" algn="ctr">
            <a:noFill/>
            <a:miter lim="800000"/>
            <a:headEnd/>
            <a:tailEnd/>
          </a:ln>
        </p:spPr>
        <p:txBody>
          <a:bodyPr vert="horz" wrap="square" lIns="91440" tIns="45720" rIns="91440" bIns="45720" numCol="1" anchor="t" anchorCtr="0" compatLnSpc="1">
            <a:prstTxWarp prst="textNoShape">
              <a:avLst/>
            </a:prstTxWarp>
            <a:spAutoFit/>
          </a:bodyPr>
          <a:lstStyle>
            <a:lvl1pPr marL="271463" indent="-271463" algn="l" rtl="0" eaLnBrk="0" fontAlgn="base" hangingPunct="0">
              <a:lnSpc>
                <a:spcPct val="80000"/>
              </a:lnSpc>
              <a:spcBef>
                <a:spcPct val="40000"/>
              </a:spcBef>
              <a:spcAft>
                <a:spcPct val="0"/>
              </a:spcAft>
              <a:buClr>
                <a:schemeClr val="tx2"/>
              </a:buClr>
              <a:buSzPct val="60000"/>
              <a:buBlip>
                <a:blip r:embed="rId3"/>
              </a:buBlip>
              <a:defRPr sz="2400">
                <a:solidFill>
                  <a:schemeClr val="bg2"/>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bg2"/>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4"/>
              </a:buBlip>
              <a:defRPr>
                <a:solidFill>
                  <a:schemeClr val="bg2"/>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bg2"/>
                </a:solidFill>
                <a:latin typeface="+mn-lt"/>
                <a:cs typeface="+mn-cs"/>
              </a:defRPr>
            </a:lvl4pPr>
            <a:lvl5pPr marL="793750" algn="l" rtl="0" eaLnBrk="0" fontAlgn="base" hangingPunct="0">
              <a:lnSpc>
                <a:spcPct val="80000"/>
              </a:lnSpc>
              <a:spcBef>
                <a:spcPct val="40000"/>
              </a:spcBef>
              <a:spcAft>
                <a:spcPct val="0"/>
              </a:spcAft>
              <a:buChar char="»"/>
              <a:defRPr sz="1400">
                <a:solidFill>
                  <a:schemeClr val="bg2"/>
                </a:solidFill>
                <a:latin typeface="+mn-lt"/>
                <a:cs typeface="+mn-cs"/>
              </a:defRPr>
            </a:lvl5pPr>
            <a:lvl6pPr marL="1250950" algn="l" rtl="0" fontAlgn="base">
              <a:lnSpc>
                <a:spcPct val="80000"/>
              </a:lnSpc>
              <a:spcBef>
                <a:spcPct val="40000"/>
              </a:spcBef>
              <a:spcAft>
                <a:spcPct val="0"/>
              </a:spcAft>
              <a:buChar char="»"/>
              <a:defRPr sz="1400">
                <a:solidFill>
                  <a:schemeClr val="bg2"/>
                </a:solidFill>
                <a:latin typeface="+mn-lt"/>
                <a:cs typeface="+mn-cs"/>
              </a:defRPr>
            </a:lvl6pPr>
            <a:lvl7pPr marL="1708150" algn="l" rtl="0" fontAlgn="base">
              <a:lnSpc>
                <a:spcPct val="80000"/>
              </a:lnSpc>
              <a:spcBef>
                <a:spcPct val="40000"/>
              </a:spcBef>
              <a:spcAft>
                <a:spcPct val="0"/>
              </a:spcAft>
              <a:buChar char="»"/>
              <a:defRPr sz="1400">
                <a:solidFill>
                  <a:schemeClr val="bg2"/>
                </a:solidFill>
                <a:latin typeface="+mn-lt"/>
                <a:cs typeface="+mn-cs"/>
              </a:defRPr>
            </a:lvl7pPr>
            <a:lvl8pPr marL="2165350" algn="l" rtl="0" fontAlgn="base">
              <a:lnSpc>
                <a:spcPct val="80000"/>
              </a:lnSpc>
              <a:spcBef>
                <a:spcPct val="40000"/>
              </a:spcBef>
              <a:spcAft>
                <a:spcPct val="0"/>
              </a:spcAft>
              <a:buChar char="»"/>
              <a:defRPr sz="1400">
                <a:solidFill>
                  <a:schemeClr val="bg2"/>
                </a:solidFill>
                <a:latin typeface="+mn-lt"/>
                <a:cs typeface="+mn-cs"/>
              </a:defRPr>
            </a:lvl8pPr>
            <a:lvl9pPr marL="2622550" algn="l" rtl="0" fontAlgn="base">
              <a:lnSpc>
                <a:spcPct val="80000"/>
              </a:lnSpc>
              <a:spcBef>
                <a:spcPct val="40000"/>
              </a:spcBef>
              <a:spcAft>
                <a:spcPct val="0"/>
              </a:spcAft>
              <a:buChar char="»"/>
              <a:defRPr sz="1400">
                <a:solidFill>
                  <a:schemeClr val="bg2"/>
                </a:solidFill>
                <a:latin typeface="+mn-lt"/>
                <a:cs typeface="+mn-cs"/>
              </a:defRPr>
            </a:lvl9pPr>
          </a:lstStyle>
          <a:p>
            <a:pPr eaLnBrk="1" hangingPunct="1"/>
            <a:r>
              <a:rPr lang="fr-FR" sz="2000" dirty="0">
                <a:solidFill>
                  <a:schemeClr val="tx1"/>
                </a:solidFill>
              </a:rPr>
              <a:t>Un système de détection microbiologique rapide, automatisé et approuvé existe</a:t>
            </a:r>
          </a:p>
          <a:p>
            <a:pPr eaLnBrk="1" hangingPunct="1"/>
            <a:r>
              <a:rPr lang="fr-FR" sz="2000" dirty="0">
                <a:solidFill>
                  <a:schemeClr val="tx1"/>
                </a:solidFill>
              </a:rPr>
              <a:t>TECTA par rapport à d’autres méthodes</a:t>
            </a:r>
          </a:p>
          <a:p>
            <a:pPr eaLnBrk="1" hangingPunct="1"/>
            <a:r>
              <a:rPr lang="fr-FR" sz="2000" dirty="0">
                <a:solidFill>
                  <a:schemeClr val="tx1"/>
                </a:solidFill>
              </a:rPr>
              <a:t>Pour des coûts comparables, nous pouvons faire mieux…</a:t>
            </a:r>
          </a:p>
          <a:p>
            <a:pPr lvl="1" eaLnBrk="1" hangingPunct="1"/>
            <a:r>
              <a:rPr lang="fr-FR" sz="1800" dirty="0">
                <a:solidFill>
                  <a:schemeClr val="tx1"/>
                </a:solidFill>
              </a:rPr>
              <a:t>Efficacité accrue</a:t>
            </a:r>
          </a:p>
          <a:p>
            <a:pPr lvl="1" eaLnBrk="1" hangingPunct="1"/>
            <a:r>
              <a:rPr lang="fr-FR" sz="1800" dirty="0">
                <a:solidFill>
                  <a:schemeClr val="tx1"/>
                </a:solidFill>
              </a:rPr>
              <a:t>Amélioration de la santé</a:t>
            </a:r>
          </a:p>
          <a:p>
            <a:pPr lvl="1" eaLnBrk="1" hangingPunct="1"/>
            <a:r>
              <a:rPr lang="fr-FR" sz="1800" dirty="0">
                <a:solidFill>
                  <a:schemeClr val="tx1"/>
                </a:solidFill>
              </a:rPr>
              <a:t>Réduction des risques et responsabilités</a:t>
            </a:r>
          </a:p>
          <a:p>
            <a:pPr lvl="1" eaLnBrk="1" hangingPunct="1"/>
            <a:r>
              <a:rPr lang="fr-FR" sz="1800" dirty="0">
                <a:solidFill>
                  <a:schemeClr val="tx1"/>
                </a:solidFill>
              </a:rPr>
              <a:t>Gains de temps</a:t>
            </a:r>
          </a:p>
          <a:p>
            <a:pPr lvl="1" eaLnBrk="1" hangingPunct="1"/>
            <a:r>
              <a:rPr lang="fr-FR" sz="1800" dirty="0">
                <a:solidFill>
                  <a:schemeClr val="tx1"/>
                </a:solidFill>
              </a:rPr>
              <a:t>Vies préservées</a:t>
            </a:r>
          </a:p>
          <a:p>
            <a:pPr eaLnBrk="1" hangingPunct="1"/>
            <a:r>
              <a:rPr lang="fr-FR" sz="2000" dirty="0">
                <a:solidFill>
                  <a:schemeClr val="tx1"/>
                </a:solidFill>
              </a:rPr>
              <a:t>Comment la solution </a:t>
            </a:r>
            <a:r>
              <a:rPr lang="fr-FR" sz="2000" dirty="0" err="1">
                <a:solidFill>
                  <a:schemeClr val="tx1"/>
                </a:solidFill>
              </a:rPr>
              <a:t>Tecta</a:t>
            </a:r>
            <a:r>
              <a:rPr lang="fr-FR" sz="2000" dirty="0">
                <a:solidFill>
                  <a:schemeClr val="tx1"/>
                </a:solidFill>
              </a:rPr>
              <a:t> B16 peut-elle s’intégrer aux activités du client ?</a:t>
            </a:r>
          </a:p>
        </p:txBody>
      </p:sp>
      <p:sp>
        <p:nvSpPr>
          <p:cNvPr id="7" name="ZoneTexte 6">
            <a:extLst>
              <a:ext uri="{FF2B5EF4-FFF2-40B4-BE49-F238E27FC236}">
                <a16:creationId xmlns:a16="http://schemas.microsoft.com/office/drawing/2014/main" id="{CC2F7F51-BF50-4B7B-8EEC-D58DF3B83A18}"/>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9891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6">
            <a:extLst>
              <a:ext uri="{FF2B5EF4-FFF2-40B4-BE49-F238E27FC236}">
                <a16:creationId xmlns:a16="http://schemas.microsoft.com/office/drawing/2014/main" id="{090954B0-143C-4B9F-8569-DFAA9C5B9E5B}"/>
              </a:ext>
            </a:extLst>
          </p:cNvPr>
          <p:cNvSpPr txBox="1">
            <a:spLocks/>
          </p:cNvSpPr>
          <p:nvPr/>
        </p:nvSpPr>
        <p:spPr>
          <a:xfrm>
            <a:off x="5410200" y="3048000"/>
            <a:ext cx="4876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Times New Roman" charset="0"/>
                <a:ea typeface="Times New Roman" charset="0"/>
                <a:cs typeface="Times New Roman" charset="0"/>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Times New Roman" charset="0"/>
                <a:ea typeface="Times New Roman" charset="0"/>
                <a:cs typeface="Times New Roman" charset="0"/>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Times New Roman" charset="0"/>
                <a:ea typeface="Times New Roman" charset="0"/>
                <a:cs typeface="Times New Roman" charset="0"/>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Times New Roman" charset="0"/>
                <a:ea typeface="Times New Roman" charset="0"/>
                <a:cs typeface="Times New Roman"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bg1">
                    <a:lumMod val="50000"/>
                  </a:schemeClr>
                </a:solidFill>
                <a:latin typeface="Times New Roman" charset="0"/>
                <a:ea typeface="Times New Roman" charset="0"/>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600"/>
              <a:t>Patrick Wolfe</a:t>
            </a:r>
          </a:p>
          <a:p>
            <a:pPr marL="0" indent="0">
              <a:buNone/>
            </a:pPr>
            <a:r>
              <a:rPr lang="fr-FR" sz="1600"/>
              <a:t>Directeur régional, APAC, EMEA</a:t>
            </a:r>
          </a:p>
          <a:p>
            <a:pPr marL="0" indent="0">
              <a:buNone/>
            </a:pPr>
            <a:r>
              <a:rPr lang="fr-FR" sz="1600"/>
              <a:t>+65 9270 2711</a:t>
            </a:r>
          </a:p>
          <a:p>
            <a:pPr marL="0" indent="0">
              <a:buNone/>
            </a:pPr>
            <a:r>
              <a:rPr lang="fr-FR" sz="1600">
                <a:hlinkClick r:id="rId3"/>
              </a:rPr>
              <a:t>Patrick.wolfe@tecta-pds.com</a:t>
            </a:r>
            <a:r>
              <a:rPr lang="fr-FR" sz="16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B28C6-C5CC-4F43-8C86-4B6E0849FEAC}"/>
              </a:ext>
            </a:extLst>
          </p:cNvPr>
          <p:cNvSpPr txBox="1">
            <a:spLocks noChangeArrowheads="1"/>
          </p:cNvSpPr>
          <p:nvPr/>
        </p:nvSpPr>
        <p:spPr bwMode="auto">
          <a:xfrm>
            <a:off x="575143" y="1527143"/>
            <a:ext cx="7730657" cy="2511457"/>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71463" indent="-271463" algn="l" rtl="0" eaLnBrk="0" fontAlgn="base" hangingPunct="0">
              <a:lnSpc>
                <a:spcPct val="80000"/>
              </a:lnSpc>
              <a:spcBef>
                <a:spcPct val="40000"/>
              </a:spcBef>
              <a:spcAft>
                <a:spcPct val="0"/>
              </a:spcAft>
              <a:buClr>
                <a:schemeClr val="tx2"/>
              </a:buClr>
              <a:buSzPct val="60000"/>
              <a:buBlip>
                <a:blip r:embed="rId2"/>
              </a:buBlip>
              <a:defRPr sz="2400">
                <a:solidFill>
                  <a:schemeClr val="tx1"/>
                </a:solidFill>
                <a:latin typeface="+mn-lt"/>
                <a:ea typeface="+mn-ea"/>
                <a:cs typeface="+mn-cs"/>
              </a:defRPr>
            </a:lvl1pPr>
            <a:lvl2pPr marL="452438" indent="-179388" algn="l" rtl="0" eaLnBrk="0" fontAlgn="base" hangingPunct="0">
              <a:lnSpc>
                <a:spcPct val="80000"/>
              </a:lnSpc>
              <a:spcBef>
                <a:spcPct val="40000"/>
              </a:spcBef>
              <a:spcAft>
                <a:spcPct val="0"/>
              </a:spcAft>
              <a:buClr>
                <a:schemeClr val="tx1"/>
              </a:buClr>
              <a:buChar char="•"/>
              <a:defRPr sz="2000">
                <a:solidFill>
                  <a:schemeClr val="tx1"/>
                </a:solidFill>
                <a:latin typeface="+mn-lt"/>
                <a:cs typeface="+mn-cs"/>
              </a:defRPr>
            </a:lvl2pPr>
            <a:lvl3pPr marL="676275" indent="-222250" algn="l" rtl="0" eaLnBrk="0" fontAlgn="base" hangingPunct="0">
              <a:lnSpc>
                <a:spcPct val="80000"/>
              </a:lnSpc>
              <a:spcBef>
                <a:spcPct val="40000"/>
              </a:spcBef>
              <a:spcAft>
                <a:spcPct val="0"/>
              </a:spcAft>
              <a:buClr>
                <a:schemeClr val="tx1"/>
              </a:buClr>
              <a:buSzPct val="80000"/>
              <a:buBlip>
                <a:blip r:embed="rId3"/>
              </a:buBlip>
              <a:defRPr>
                <a:solidFill>
                  <a:schemeClr val="tx1"/>
                </a:solidFill>
                <a:latin typeface="+mn-lt"/>
                <a:cs typeface="+mn-cs"/>
              </a:defRPr>
            </a:lvl3pPr>
            <a:lvl4pPr marL="685800" indent="-7938" algn="l" rtl="0" eaLnBrk="0" fontAlgn="base" hangingPunct="0">
              <a:lnSpc>
                <a:spcPct val="80000"/>
              </a:lnSpc>
              <a:spcBef>
                <a:spcPct val="40000"/>
              </a:spcBef>
              <a:spcAft>
                <a:spcPct val="0"/>
              </a:spcAft>
              <a:buClr>
                <a:schemeClr val="bg2"/>
              </a:buClr>
              <a:buFont typeface="Calibri" pitchFamily="34" charset="0"/>
              <a:defRPr sz="1600" i="1">
                <a:solidFill>
                  <a:schemeClr val="tx1"/>
                </a:solidFill>
                <a:latin typeface="+mn-lt"/>
                <a:cs typeface="+mn-cs"/>
              </a:defRPr>
            </a:lvl4pPr>
            <a:lvl5pPr marL="793750" indent="1035050" algn="l" rtl="0" eaLnBrk="0" fontAlgn="base" hangingPunct="0">
              <a:lnSpc>
                <a:spcPct val="80000"/>
              </a:lnSpc>
              <a:spcBef>
                <a:spcPct val="40000"/>
              </a:spcBef>
              <a:spcAft>
                <a:spcPct val="0"/>
              </a:spcAft>
              <a:buChar char="»"/>
              <a:defRPr sz="1400">
                <a:solidFill>
                  <a:schemeClr val="tx1"/>
                </a:solidFill>
                <a:latin typeface="+mn-lt"/>
                <a:cs typeface="+mn-cs"/>
              </a:defRPr>
            </a:lvl5pPr>
            <a:lvl6pPr marL="1250950" algn="l" rtl="0" fontAlgn="base">
              <a:lnSpc>
                <a:spcPct val="80000"/>
              </a:lnSpc>
              <a:spcBef>
                <a:spcPct val="40000"/>
              </a:spcBef>
              <a:spcAft>
                <a:spcPct val="0"/>
              </a:spcAft>
              <a:buChar char="»"/>
              <a:defRPr sz="1400">
                <a:solidFill>
                  <a:schemeClr val="tx1"/>
                </a:solidFill>
                <a:latin typeface="+mn-lt"/>
                <a:cs typeface="+mn-cs"/>
              </a:defRPr>
            </a:lvl6pPr>
            <a:lvl7pPr marL="1708150" algn="l" rtl="0" fontAlgn="base">
              <a:lnSpc>
                <a:spcPct val="80000"/>
              </a:lnSpc>
              <a:spcBef>
                <a:spcPct val="40000"/>
              </a:spcBef>
              <a:spcAft>
                <a:spcPct val="0"/>
              </a:spcAft>
              <a:buChar char="»"/>
              <a:defRPr sz="1400">
                <a:solidFill>
                  <a:schemeClr val="tx1"/>
                </a:solidFill>
                <a:latin typeface="+mn-lt"/>
                <a:cs typeface="+mn-cs"/>
              </a:defRPr>
            </a:lvl7pPr>
            <a:lvl8pPr marL="2165350" algn="l" rtl="0" fontAlgn="base">
              <a:lnSpc>
                <a:spcPct val="80000"/>
              </a:lnSpc>
              <a:spcBef>
                <a:spcPct val="40000"/>
              </a:spcBef>
              <a:spcAft>
                <a:spcPct val="0"/>
              </a:spcAft>
              <a:buChar char="»"/>
              <a:defRPr sz="1400">
                <a:solidFill>
                  <a:schemeClr val="tx1"/>
                </a:solidFill>
                <a:latin typeface="+mn-lt"/>
                <a:cs typeface="+mn-cs"/>
              </a:defRPr>
            </a:lvl8pPr>
            <a:lvl9pPr marL="2622550" algn="l" rtl="0" fontAlgn="base">
              <a:lnSpc>
                <a:spcPct val="80000"/>
              </a:lnSpc>
              <a:spcBef>
                <a:spcPct val="40000"/>
              </a:spcBef>
              <a:spcAft>
                <a:spcPct val="0"/>
              </a:spcAft>
              <a:buChar char="»"/>
              <a:defRPr sz="1400">
                <a:solidFill>
                  <a:schemeClr val="tx1"/>
                </a:solidFill>
                <a:latin typeface="+mn-lt"/>
                <a:cs typeface="+mn-cs"/>
              </a:defRPr>
            </a:lvl9pPr>
          </a:lstStyle>
          <a:p>
            <a:pPr>
              <a:defRPr/>
            </a:pPr>
            <a:r>
              <a:rPr lang="fr-FR" b="1" dirty="0"/>
              <a:t>Rapport </a:t>
            </a:r>
            <a:r>
              <a:rPr lang="fr-FR" b="1" dirty="0" err="1"/>
              <a:t>Walkerton</a:t>
            </a:r>
            <a:r>
              <a:rPr lang="fr-FR" b="1" dirty="0"/>
              <a:t> – Solution / liste de contrôle du gouvernement :</a:t>
            </a:r>
          </a:p>
          <a:p>
            <a:pPr lvl="1">
              <a:defRPr/>
            </a:pPr>
            <a:r>
              <a:rPr lang="fr-FR" sz="1800" b="1" dirty="0"/>
              <a:t>Tests automatisés</a:t>
            </a:r>
          </a:p>
          <a:p>
            <a:pPr lvl="1">
              <a:defRPr/>
            </a:pPr>
            <a:r>
              <a:rPr lang="fr-FR" sz="1800" b="1" dirty="0"/>
              <a:t>Réalisation des tests sur site, en ligne</a:t>
            </a:r>
          </a:p>
          <a:p>
            <a:pPr lvl="1">
              <a:defRPr/>
            </a:pPr>
            <a:r>
              <a:rPr lang="fr-FR" sz="1800" b="1" dirty="0"/>
              <a:t>Pas de stockage ou d’expédition</a:t>
            </a:r>
          </a:p>
          <a:p>
            <a:pPr lvl="1">
              <a:defRPr/>
            </a:pPr>
            <a:r>
              <a:rPr lang="fr-FR" sz="1800" b="1" dirty="0"/>
              <a:t>Délai d’exécution globale du test : une journée maximum</a:t>
            </a:r>
          </a:p>
          <a:p>
            <a:pPr lvl="1">
              <a:defRPr/>
            </a:pPr>
            <a:r>
              <a:rPr lang="fr-FR" sz="1800" b="1" dirty="0"/>
              <a:t>Pas d’estimation ou d’interprétation visuelles</a:t>
            </a:r>
          </a:p>
          <a:p>
            <a:pPr lvl="1">
              <a:defRPr/>
            </a:pPr>
            <a:r>
              <a:rPr lang="fr-FR" sz="1800" b="1" dirty="0"/>
              <a:t>Remplacer la manipulation des échantillons / l’intervention / la prise de décision humaines par un système intelligent utilisant des critères objectifs prédéfinis</a:t>
            </a:r>
          </a:p>
        </p:txBody>
      </p:sp>
      <p:sp>
        <p:nvSpPr>
          <p:cNvPr id="7" name="Text Box 2">
            <a:extLst>
              <a:ext uri="{FF2B5EF4-FFF2-40B4-BE49-F238E27FC236}">
                <a16:creationId xmlns:a16="http://schemas.microsoft.com/office/drawing/2014/main" id="{E842E306-2C94-48A5-8AEF-7FDFB9B18A42}"/>
              </a:ext>
            </a:extLst>
          </p:cNvPr>
          <p:cNvSpPr txBox="1">
            <a:spLocks noChangeArrowheads="1"/>
          </p:cNvSpPr>
          <p:nvPr/>
        </p:nvSpPr>
        <p:spPr bwMode="auto">
          <a:xfrm>
            <a:off x="670045" y="4724400"/>
            <a:ext cx="2952624" cy="1631216"/>
          </a:xfrm>
          <a:prstGeom prst="rect">
            <a:avLst/>
          </a:prstGeom>
          <a:noFill/>
          <a:ln w="9525">
            <a:noFill/>
            <a:miter lim="800000"/>
            <a:headEnd/>
            <a:tailEnd/>
          </a:ln>
        </p:spPr>
        <p:txBody>
          <a:bodyPr wrap="square">
            <a:spAutoFit/>
          </a:bodyPr>
          <a:lstStyle/>
          <a:p>
            <a:r>
              <a:rPr lang="fr-FR" sz="2800" b="1" dirty="0">
                <a:ea typeface="MS PGothic" pitchFamily="34" charset="-128"/>
              </a:rPr>
              <a:t>TECTA</a:t>
            </a:r>
            <a:r>
              <a:rPr lang="fr-FR" sz="2800" b="1" baseline="30000" dirty="0">
                <a:ea typeface="MS PGothic" pitchFamily="34" charset="-128"/>
              </a:rPr>
              <a:t>TM</a:t>
            </a:r>
            <a:r>
              <a:rPr lang="fr-FR" sz="2800" b="1" dirty="0">
                <a:ea typeface="MS PGothic" pitchFamily="34" charset="-128"/>
              </a:rPr>
              <a:t> B16</a:t>
            </a:r>
          </a:p>
          <a:p>
            <a:r>
              <a:rPr lang="fr-FR" sz="2400" b="1" dirty="0">
                <a:ea typeface="MS PGothic" pitchFamily="34" charset="-128"/>
              </a:rPr>
              <a:t>Système de détection microbiologique automatique rapide</a:t>
            </a:r>
          </a:p>
        </p:txBody>
      </p:sp>
      <p:pic>
        <p:nvPicPr>
          <p:cNvPr id="10" name="Picture 9">
            <a:extLst>
              <a:ext uri="{FF2B5EF4-FFF2-40B4-BE49-F238E27FC236}">
                <a16:creationId xmlns:a16="http://schemas.microsoft.com/office/drawing/2014/main" id="{8F7860B2-0273-4BEC-8EF8-3A414EDE1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53" y="2161636"/>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A04F911-0CBA-4B17-886D-1EA760CD3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79" y="2471455"/>
            <a:ext cx="289296"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a:extLst>
              <a:ext uri="{FF2B5EF4-FFF2-40B4-BE49-F238E27FC236}">
                <a16:creationId xmlns:a16="http://schemas.microsoft.com/office/drawing/2014/main" id="{B25A5222-1B14-4ABC-95D8-310919EC6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79" y="2790655"/>
            <a:ext cx="289296"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a:extLst>
              <a:ext uri="{FF2B5EF4-FFF2-40B4-BE49-F238E27FC236}">
                <a16:creationId xmlns:a16="http://schemas.microsoft.com/office/drawing/2014/main" id="{4CECF1D9-8CDE-432E-87C5-00FF35314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80" y="3100937"/>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53D8C20F-BF7C-452B-9F02-A1543C995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28" y="3826800"/>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a:extLst>
              <a:ext uri="{FF2B5EF4-FFF2-40B4-BE49-F238E27FC236}">
                <a16:creationId xmlns:a16="http://schemas.microsoft.com/office/drawing/2014/main" id="{362DAE6E-E866-4309-BC82-5CDF134C9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00" y="3433280"/>
            <a:ext cx="28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descr="IMG_9644">
            <a:extLst>
              <a:ext uri="{FF2B5EF4-FFF2-40B4-BE49-F238E27FC236}">
                <a16:creationId xmlns:a16="http://schemas.microsoft.com/office/drawing/2014/main" id="{F0CA434F-4141-4199-9925-7FD1B1354FA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656" t="18450" b="3170"/>
          <a:stretch/>
        </p:blipFill>
        <p:spPr bwMode="auto">
          <a:xfrm>
            <a:off x="3865694" y="4420677"/>
            <a:ext cx="3048665" cy="211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23">
            <a:extLst>
              <a:ext uri="{FF2B5EF4-FFF2-40B4-BE49-F238E27FC236}">
                <a16:creationId xmlns:a16="http://schemas.microsoft.com/office/drawing/2014/main" id="{4FD4773F-08DD-4C28-A78A-20D77AEE8177}"/>
              </a:ext>
            </a:extLst>
          </p:cNvPr>
          <p:cNvSpPr>
            <a:spLocks noGrp="1"/>
          </p:cNvSpPr>
          <p:nvPr>
            <p:ph type="title"/>
          </p:nvPr>
        </p:nvSpPr>
        <p:spPr>
          <a:xfrm>
            <a:off x="457200" y="609600"/>
            <a:ext cx="4114800" cy="609600"/>
          </a:xfrm>
        </p:spPr>
        <p:txBody>
          <a:bodyPr/>
          <a:lstStyle/>
          <a:p>
            <a:pPr algn="l"/>
            <a:r>
              <a:rPr lang="fr-FR" sz="2400" b="0"/>
              <a:t>La solution… </a:t>
            </a:r>
          </a:p>
        </p:txBody>
      </p:sp>
      <p:sp>
        <p:nvSpPr>
          <p:cNvPr id="2" name="Slide Number Placeholder 1">
            <a:extLst>
              <a:ext uri="{FF2B5EF4-FFF2-40B4-BE49-F238E27FC236}">
                <a16:creationId xmlns:a16="http://schemas.microsoft.com/office/drawing/2014/main" id="{FDF404B6-118B-4A5B-9D49-6275BB696376}"/>
              </a:ext>
            </a:extLst>
          </p:cNvPr>
          <p:cNvSpPr>
            <a:spLocks noGrp="1"/>
          </p:cNvSpPr>
          <p:nvPr>
            <p:ph type="sldNum" sz="quarter" idx="12"/>
          </p:nvPr>
        </p:nvSpPr>
        <p:spPr/>
        <p:txBody>
          <a:bodyPr/>
          <a:lstStyle/>
          <a:p>
            <a:fld id="{7BB70465-92B7-48B1-996F-090AB0317929}" type="slidenum">
              <a:rPr lang="en-US" smtClean="0"/>
              <a:t>5</a:t>
            </a:fld>
            <a:endParaRPr lang="en-US"/>
          </a:p>
        </p:txBody>
      </p:sp>
      <p:sp>
        <p:nvSpPr>
          <p:cNvPr id="17" name="ZoneTexte 16">
            <a:extLst>
              <a:ext uri="{FF2B5EF4-FFF2-40B4-BE49-F238E27FC236}">
                <a16:creationId xmlns:a16="http://schemas.microsoft.com/office/drawing/2014/main" id="{8ECD078B-9DA4-4369-824E-E3D1197B0D82}"/>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91557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pbs.twimg.com/profile_images/448506786685808640/pSuisvb6_400x400.png">
            <a:extLst>
              <a:ext uri="{FF2B5EF4-FFF2-40B4-BE49-F238E27FC236}">
                <a16:creationId xmlns:a16="http://schemas.microsoft.com/office/drawing/2014/main" id="{686374CD-2501-473A-B7D8-8532EDB225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1713" y="4665270"/>
            <a:ext cx="1283373" cy="128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a:extLst>
              <a:ext uri="{FF2B5EF4-FFF2-40B4-BE49-F238E27FC236}">
                <a16:creationId xmlns:a16="http://schemas.microsoft.com/office/drawing/2014/main" id="{447A5A7C-2554-4C73-8A1B-3994B692387D}"/>
              </a:ext>
            </a:extLst>
          </p:cNvPr>
          <p:cNvSpPr>
            <a:spLocks noChangeArrowheads="1"/>
          </p:cNvSpPr>
          <p:nvPr/>
        </p:nvSpPr>
        <p:spPr bwMode="auto">
          <a:xfrm>
            <a:off x="381000" y="4419600"/>
            <a:ext cx="7661589" cy="2146998"/>
          </a:xfrm>
          <a:prstGeom prst="rect">
            <a:avLst/>
          </a:prstGeom>
          <a:noFill/>
          <a:ln w="9525">
            <a:noFill/>
            <a:miter lim="800000"/>
            <a:headEnd/>
            <a:tailEnd/>
          </a:ln>
        </p:spPr>
        <p:txBody>
          <a:bodyPr wrap="square" lIns="0" tIns="0" rIns="0" bIns="0">
            <a:spAutoFit/>
          </a:bodyPr>
          <a:lstStyle/>
          <a:p>
            <a:pPr marL="271463" indent="-271463">
              <a:lnSpc>
                <a:spcPct val="80000"/>
              </a:lnSpc>
              <a:spcBef>
                <a:spcPct val="40000"/>
              </a:spcBef>
              <a:buClr>
                <a:schemeClr val="tx2"/>
              </a:buClr>
              <a:buSzPct val="60000"/>
              <a:buFontTx/>
              <a:buBlip>
                <a:blip r:embed="rId3"/>
              </a:buBlip>
            </a:pPr>
            <a:r>
              <a:rPr lang="fr-FR" dirty="0"/>
              <a:t>Appareil de paillasse avec incubateur intégré</a:t>
            </a:r>
          </a:p>
          <a:p>
            <a:pPr marL="271463" indent="-271463">
              <a:lnSpc>
                <a:spcPct val="80000"/>
              </a:lnSpc>
              <a:spcBef>
                <a:spcPct val="40000"/>
              </a:spcBef>
              <a:buClr>
                <a:schemeClr val="tx2"/>
              </a:buClr>
              <a:buSzPct val="60000"/>
              <a:buFontTx/>
              <a:buBlip>
                <a:blip r:embed="rId3"/>
              </a:buBlip>
            </a:pPr>
            <a:r>
              <a:rPr lang="fr-FR" dirty="0"/>
              <a:t>Modèles </a:t>
            </a:r>
            <a:r>
              <a:rPr lang="fr-FR" dirty="0" err="1"/>
              <a:t>Tecta</a:t>
            </a:r>
            <a:r>
              <a:rPr lang="fr-FR" dirty="0"/>
              <a:t> B4 ou </a:t>
            </a:r>
            <a:r>
              <a:rPr lang="fr-FR" dirty="0" err="1"/>
              <a:t>Tecta</a:t>
            </a:r>
            <a:r>
              <a:rPr lang="fr-FR" dirty="0"/>
              <a:t> B16</a:t>
            </a:r>
          </a:p>
          <a:p>
            <a:pPr marL="271463" indent="-271463">
              <a:lnSpc>
                <a:spcPct val="80000"/>
              </a:lnSpc>
              <a:spcBef>
                <a:spcPct val="40000"/>
              </a:spcBef>
              <a:buClr>
                <a:schemeClr val="tx2"/>
              </a:buClr>
              <a:buSzPct val="60000"/>
              <a:buFontTx/>
              <a:buBlip>
                <a:blip r:embed="rId3"/>
              </a:buBlip>
            </a:pPr>
            <a:r>
              <a:rPr lang="fr-FR" i="1" dirty="0" err="1"/>
              <a:t>E.coli</a:t>
            </a:r>
            <a:r>
              <a:rPr lang="fr-FR" dirty="0"/>
              <a:t>, coliformes totaux et fécaux et entérocoques </a:t>
            </a:r>
          </a:p>
          <a:p>
            <a:pPr marL="271463" indent="-271463">
              <a:lnSpc>
                <a:spcPct val="80000"/>
              </a:lnSpc>
              <a:spcBef>
                <a:spcPct val="40000"/>
              </a:spcBef>
              <a:buClr>
                <a:schemeClr val="tx2"/>
              </a:buClr>
              <a:buSzPct val="60000"/>
              <a:buBlip>
                <a:blip r:embed="rId3"/>
              </a:buBlip>
            </a:pPr>
            <a:r>
              <a:rPr lang="fr-FR" dirty="0"/>
              <a:t>Incubation et interprétation des résultats entièrement automatisées</a:t>
            </a:r>
          </a:p>
          <a:p>
            <a:pPr marL="271463" indent="-271463">
              <a:lnSpc>
                <a:spcPct val="80000"/>
              </a:lnSpc>
              <a:spcBef>
                <a:spcPct val="40000"/>
              </a:spcBef>
              <a:buClr>
                <a:schemeClr val="tx2"/>
              </a:buClr>
              <a:buSzPct val="60000"/>
              <a:buBlip>
                <a:blip r:embed="rId3"/>
              </a:buBlip>
            </a:pPr>
            <a:r>
              <a:rPr lang="fr-FR" dirty="0"/>
              <a:t>Approuvé par l’Agence américaine de protection de l’environnement (EPA) </a:t>
            </a:r>
          </a:p>
          <a:p>
            <a:pPr marL="728663" lvl="1" indent="-271463">
              <a:lnSpc>
                <a:spcPct val="80000"/>
              </a:lnSpc>
              <a:spcBef>
                <a:spcPct val="40000"/>
              </a:spcBef>
              <a:buClr>
                <a:schemeClr val="tx2"/>
              </a:buClr>
              <a:buSzPct val="60000"/>
              <a:buBlip>
                <a:blip r:embed="rId3"/>
              </a:buBlip>
            </a:pPr>
            <a:r>
              <a:rPr lang="fr-FR" sz="1600" dirty="0"/>
              <a:t>Seule méthode dotée d’une capacité d’« alerte précoce »</a:t>
            </a:r>
          </a:p>
          <a:p>
            <a:pPr marL="728663" lvl="1" indent="-271463">
              <a:lnSpc>
                <a:spcPct val="80000"/>
              </a:lnSpc>
              <a:spcBef>
                <a:spcPct val="40000"/>
              </a:spcBef>
              <a:buClr>
                <a:schemeClr val="tx2"/>
              </a:buClr>
              <a:buSzPct val="60000"/>
              <a:buBlip>
                <a:blip r:embed="rId3"/>
              </a:buBlip>
            </a:pPr>
            <a:r>
              <a:rPr lang="fr-FR" sz="1600" dirty="0"/>
              <a:t>Meilleure récupération des cellules soumises à un stress</a:t>
            </a:r>
          </a:p>
        </p:txBody>
      </p:sp>
      <p:pic>
        <p:nvPicPr>
          <p:cNvPr id="19" name="Picture 6" descr="IMG_9644">
            <a:extLst>
              <a:ext uri="{FF2B5EF4-FFF2-40B4-BE49-F238E27FC236}">
                <a16:creationId xmlns:a16="http://schemas.microsoft.com/office/drawing/2014/main" id="{65DC7C68-BE96-4C91-8E22-B04EB7F1244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656" t="18450" b="3170"/>
          <a:stretch/>
        </p:blipFill>
        <p:spPr bwMode="auto">
          <a:xfrm>
            <a:off x="685800" y="1666697"/>
            <a:ext cx="3411159" cy="237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3">
            <a:extLst>
              <a:ext uri="{FF2B5EF4-FFF2-40B4-BE49-F238E27FC236}">
                <a16:creationId xmlns:a16="http://schemas.microsoft.com/office/drawing/2014/main" id="{82FF4635-64FC-4CEF-833E-6770EDADF152}"/>
              </a:ext>
            </a:extLst>
          </p:cNvPr>
          <p:cNvSpPr>
            <a:spLocks noGrp="1"/>
          </p:cNvSpPr>
          <p:nvPr>
            <p:ph type="title"/>
          </p:nvPr>
        </p:nvSpPr>
        <p:spPr>
          <a:xfrm>
            <a:off x="457200" y="609600"/>
            <a:ext cx="4114800" cy="609600"/>
          </a:xfrm>
        </p:spPr>
        <p:txBody>
          <a:bodyPr/>
          <a:lstStyle/>
          <a:p>
            <a:pPr algn="l"/>
            <a:r>
              <a:rPr lang="fr-FR" sz="2400" b="0"/>
              <a:t>Présentation de la technologie </a:t>
            </a:r>
          </a:p>
        </p:txBody>
      </p:sp>
      <p:sp>
        <p:nvSpPr>
          <p:cNvPr id="2" name="Slide Number Placeholder 1">
            <a:extLst>
              <a:ext uri="{FF2B5EF4-FFF2-40B4-BE49-F238E27FC236}">
                <a16:creationId xmlns:a16="http://schemas.microsoft.com/office/drawing/2014/main" id="{DAEA91CE-8376-468E-9067-6E94B9DF0E97}"/>
              </a:ext>
            </a:extLst>
          </p:cNvPr>
          <p:cNvSpPr>
            <a:spLocks noGrp="1"/>
          </p:cNvSpPr>
          <p:nvPr>
            <p:ph type="sldNum" sz="quarter" idx="12"/>
          </p:nvPr>
        </p:nvSpPr>
        <p:spPr/>
        <p:txBody>
          <a:bodyPr/>
          <a:lstStyle/>
          <a:p>
            <a:fld id="{7BB70465-92B7-48B1-996F-090AB0317929}" type="slidenum">
              <a:rPr lang="en-US" smtClean="0"/>
              <a:t>6</a:t>
            </a:fld>
            <a:endParaRPr lang="en-US"/>
          </a:p>
        </p:txBody>
      </p:sp>
      <p:pic>
        <p:nvPicPr>
          <p:cNvPr id="8" name="Picture 7">
            <a:extLst>
              <a:ext uri="{FF2B5EF4-FFF2-40B4-BE49-F238E27FC236}">
                <a16:creationId xmlns:a16="http://schemas.microsoft.com/office/drawing/2014/main" id="{79F8B7E4-3808-41DE-944D-E174E03104F7}"/>
              </a:ext>
            </a:extLst>
          </p:cNvPr>
          <p:cNvPicPr/>
          <p:nvPr/>
        </p:nvPicPr>
        <p:blipFill>
          <a:blip r:embed="rId5">
            <a:extLst>
              <a:ext uri="{28A0092B-C50C-407E-A947-70E740481C1C}">
                <a14:useLocalDpi xmlns:a14="http://schemas.microsoft.com/office/drawing/2010/main" val="0"/>
              </a:ext>
            </a:extLst>
          </a:blip>
          <a:stretch>
            <a:fillRect/>
          </a:stretch>
        </p:blipFill>
        <p:spPr>
          <a:xfrm>
            <a:off x="5257800" y="1828800"/>
            <a:ext cx="2895600" cy="2209800"/>
          </a:xfrm>
          <a:prstGeom prst="rect">
            <a:avLst/>
          </a:prstGeom>
        </p:spPr>
      </p:pic>
      <p:sp>
        <p:nvSpPr>
          <p:cNvPr id="9" name="ZoneTexte 8">
            <a:extLst>
              <a:ext uri="{FF2B5EF4-FFF2-40B4-BE49-F238E27FC236}">
                <a16:creationId xmlns:a16="http://schemas.microsoft.com/office/drawing/2014/main" id="{86EA97A9-D4C0-4FB4-9F41-F1A9A49E248D}"/>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234809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a:extLst>
              <a:ext uri="{FF2B5EF4-FFF2-40B4-BE49-F238E27FC236}">
                <a16:creationId xmlns:a16="http://schemas.microsoft.com/office/drawing/2014/main" id="{64A55ACB-9D59-482E-B790-3439F2A0208D}"/>
              </a:ext>
            </a:extLst>
          </p:cNvPr>
          <p:cNvSpPr txBox="1">
            <a:spLocks noChangeArrowheads="1"/>
          </p:cNvSpPr>
          <p:nvPr/>
        </p:nvSpPr>
        <p:spPr bwMode="auto">
          <a:xfrm>
            <a:off x="609600" y="1697358"/>
            <a:ext cx="2952624" cy="1631216"/>
          </a:xfrm>
          <a:prstGeom prst="rect">
            <a:avLst/>
          </a:prstGeom>
          <a:noFill/>
          <a:ln w="9525">
            <a:noFill/>
            <a:miter lim="800000"/>
            <a:headEnd/>
            <a:tailEnd/>
          </a:ln>
        </p:spPr>
        <p:txBody>
          <a:bodyPr wrap="square">
            <a:spAutoFit/>
          </a:bodyPr>
          <a:lstStyle/>
          <a:p>
            <a:r>
              <a:rPr lang="fr-FR" sz="2800" b="1">
                <a:ea typeface="MS PGothic" pitchFamily="34" charset="-128"/>
              </a:rPr>
              <a:t>TECTA</a:t>
            </a:r>
            <a:r>
              <a:rPr lang="fr-FR" sz="2800" b="1" baseline="30000">
                <a:ea typeface="MS PGothic" pitchFamily="34" charset="-128"/>
              </a:rPr>
              <a:t>TM</a:t>
            </a:r>
            <a:r>
              <a:rPr lang="fr-FR" sz="2800" b="1">
                <a:ea typeface="MS PGothic" pitchFamily="34" charset="-128"/>
              </a:rPr>
              <a:t> B16</a:t>
            </a:r>
          </a:p>
          <a:p>
            <a:r>
              <a:rPr lang="fr-FR" sz="2400" b="1">
                <a:ea typeface="MS PGothic" pitchFamily="34" charset="-128"/>
              </a:rPr>
              <a:t>Système de détection microbiologique automatique rapide</a:t>
            </a:r>
          </a:p>
        </p:txBody>
      </p:sp>
      <p:sp>
        <p:nvSpPr>
          <p:cNvPr id="13" name="Rectangle 4">
            <a:extLst>
              <a:ext uri="{FF2B5EF4-FFF2-40B4-BE49-F238E27FC236}">
                <a16:creationId xmlns:a16="http://schemas.microsoft.com/office/drawing/2014/main" id="{714FF75F-1F0C-4256-A1EE-6DA52DB8983B}"/>
              </a:ext>
            </a:extLst>
          </p:cNvPr>
          <p:cNvSpPr>
            <a:spLocks noChangeArrowheads="1"/>
          </p:cNvSpPr>
          <p:nvPr/>
        </p:nvSpPr>
        <p:spPr bwMode="auto">
          <a:xfrm>
            <a:off x="304800" y="4114800"/>
            <a:ext cx="5562600" cy="2468368"/>
          </a:xfrm>
          <a:prstGeom prst="rect">
            <a:avLst/>
          </a:prstGeom>
          <a:noFill/>
          <a:ln w="9525">
            <a:noFill/>
            <a:miter lim="800000"/>
            <a:headEnd/>
            <a:tailEnd/>
          </a:ln>
        </p:spPr>
        <p:txBody>
          <a:bodyPr wrap="square" lIns="0" tIns="0" rIns="0" bIns="0">
            <a:spAutoFit/>
          </a:bodyPr>
          <a:lstStyle/>
          <a:p>
            <a:pPr marL="271463" indent="-271463">
              <a:lnSpc>
                <a:spcPct val="80000"/>
              </a:lnSpc>
              <a:spcBef>
                <a:spcPct val="40000"/>
              </a:spcBef>
              <a:buClr>
                <a:schemeClr val="tx2"/>
              </a:buClr>
              <a:buSzPct val="60000"/>
              <a:buFontTx/>
              <a:buBlip>
                <a:blip r:embed="rId2"/>
              </a:buBlip>
            </a:pPr>
            <a:r>
              <a:rPr lang="fr-FR" sz="2000" dirty="0"/>
              <a:t>Facilité d’utilisation</a:t>
            </a:r>
          </a:p>
          <a:p>
            <a:pPr marL="271463" indent="-271463">
              <a:lnSpc>
                <a:spcPct val="80000"/>
              </a:lnSpc>
              <a:spcBef>
                <a:spcPct val="40000"/>
              </a:spcBef>
              <a:buClr>
                <a:schemeClr val="tx2"/>
              </a:buClr>
              <a:buSzPct val="60000"/>
              <a:buFontTx/>
              <a:buBlip>
                <a:blip r:embed="rId2"/>
              </a:buBlip>
            </a:pPr>
            <a:r>
              <a:rPr lang="fr-FR" sz="2000" dirty="0"/>
              <a:t>Possibilité d’installer et de faire fonctionner l’appareil partout et à tout moment, sans compétence spécifique</a:t>
            </a:r>
          </a:p>
          <a:p>
            <a:pPr marL="271463" indent="-271463">
              <a:lnSpc>
                <a:spcPct val="80000"/>
              </a:lnSpc>
              <a:spcBef>
                <a:spcPct val="40000"/>
              </a:spcBef>
              <a:buClr>
                <a:schemeClr val="tx2"/>
              </a:buClr>
              <a:buSzPct val="60000"/>
              <a:buBlip>
                <a:blip r:embed="rId2"/>
              </a:buBlip>
            </a:pPr>
            <a:r>
              <a:rPr lang="fr-FR" sz="2000" dirty="0"/>
              <a:t>Résultats 100 % objectifs de qualité laboratoire</a:t>
            </a:r>
          </a:p>
          <a:p>
            <a:pPr marL="271463" indent="-271463">
              <a:lnSpc>
                <a:spcPct val="80000"/>
              </a:lnSpc>
              <a:spcBef>
                <a:spcPct val="40000"/>
              </a:spcBef>
              <a:buClr>
                <a:schemeClr val="tx2"/>
              </a:buClr>
              <a:buSzPct val="60000"/>
              <a:buBlip>
                <a:blip r:embed="rId2"/>
              </a:buBlip>
            </a:pPr>
            <a:r>
              <a:rPr lang="fr-FR" sz="2000" dirty="0"/>
              <a:t>Cellule de sensibilité unique pour approbation réglementaire</a:t>
            </a:r>
          </a:p>
          <a:p>
            <a:pPr marL="271463" indent="-271463">
              <a:lnSpc>
                <a:spcPct val="80000"/>
              </a:lnSpc>
              <a:spcBef>
                <a:spcPct val="40000"/>
              </a:spcBef>
              <a:buClr>
                <a:schemeClr val="tx2"/>
              </a:buClr>
              <a:buSzPct val="60000"/>
              <a:buBlip>
                <a:blip r:embed="rId2"/>
              </a:buBlip>
            </a:pPr>
            <a:r>
              <a:rPr lang="fr-FR" sz="2000" dirty="0"/>
              <a:t>Cartouche de test </a:t>
            </a:r>
            <a:r>
              <a:rPr lang="fr-FR" sz="2000" dirty="0" err="1"/>
              <a:t>préstérilisée</a:t>
            </a:r>
            <a:r>
              <a:rPr lang="fr-FR" sz="2000" dirty="0"/>
              <a:t> prête à l’emploi</a:t>
            </a:r>
          </a:p>
        </p:txBody>
      </p:sp>
      <p:pic>
        <p:nvPicPr>
          <p:cNvPr id="18" name="Picture 2" descr="C:\Users\patrick.wolfe\Desktop\Endetec\Sales\Countries\INDONESIA\Customers\University of Buffalo\Project Report\Tecta B16_2.PNG">
            <a:extLst>
              <a:ext uri="{FF2B5EF4-FFF2-40B4-BE49-F238E27FC236}">
                <a16:creationId xmlns:a16="http://schemas.microsoft.com/office/drawing/2014/main" id="{40C77923-EDDB-44C3-9764-46CCA56287F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91334" y="1673929"/>
            <a:ext cx="3562066" cy="23646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TC_closed_position2">
            <a:extLst>
              <a:ext uri="{FF2B5EF4-FFF2-40B4-BE49-F238E27FC236}">
                <a16:creationId xmlns:a16="http://schemas.microsoft.com/office/drawing/2014/main" id="{2835E530-3313-4D69-9463-5621C3B22F28}"/>
              </a:ext>
            </a:extLst>
          </p:cNvPr>
          <p:cNvPicPr>
            <a:picLocks noChangeAspect="1" noChangeArrowheads="1"/>
          </p:cNvPicPr>
          <p:nvPr/>
        </p:nvPicPr>
        <p:blipFill rotWithShape="1">
          <a:blip r:embed="rId4" cstate="print"/>
          <a:srcRect l="10010" t="31811" r="13179" b="395"/>
          <a:stretch/>
        </p:blipFill>
        <p:spPr bwMode="auto">
          <a:xfrm>
            <a:off x="5867400" y="4123358"/>
            <a:ext cx="1642496" cy="2734642"/>
          </a:xfrm>
          <a:prstGeom prst="rect">
            <a:avLst/>
          </a:prstGeom>
          <a:ln>
            <a:noFill/>
          </a:ln>
          <a:effectLst>
            <a:softEdge rad="112500"/>
          </a:effectLst>
        </p:spPr>
      </p:pic>
      <p:sp>
        <p:nvSpPr>
          <p:cNvPr id="22" name="Title 23">
            <a:extLst>
              <a:ext uri="{FF2B5EF4-FFF2-40B4-BE49-F238E27FC236}">
                <a16:creationId xmlns:a16="http://schemas.microsoft.com/office/drawing/2014/main" id="{7636350F-C77A-43A0-BE4B-741F0DBDF6DC}"/>
              </a:ext>
            </a:extLst>
          </p:cNvPr>
          <p:cNvSpPr>
            <a:spLocks noGrp="1"/>
          </p:cNvSpPr>
          <p:nvPr>
            <p:ph type="title"/>
          </p:nvPr>
        </p:nvSpPr>
        <p:spPr>
          <a:xfrm>
            <a:off x="457200" y="609600"/>
            <a:ext cx="4114800" cy="609600"/>
          </a:xfrm>
        </p:spPr>
        <p:txBody>
          <a:bodyPr/>
          <a:lstStyle/>
          <a:p>
            <a:pPr algn="l"/>
            <a:r>
              <a:rPr lang="fr-FR" sz="2400" b="0"/>
              <a:t>Présentation de la technologie </a:t>
            </a:r>
          </a:p>
        </p:txBody>
      </p:sp>
      <p:sp>
        <p:nvSpPr>
          <p:cNvPr id="2" name="Slide Number Placeholder 1">
            <a:extLst>
              <a:ext uri="{FF2B5EF4-FFF2-40B4-BE49-F238E27FC236}">
                <a16:creationId xmlns:a16="http://schemas.microsoft.com/office/drawing/2014/main" id="{4039B9DE-04CF-4E79-8D4E-C718D43DA548}"/>
              </a:ext>
            </a:extLst>
          </p:cNvPr>
          <p:cNvSpPr>
            <a:spLocks noGrp="1"/>
          </p:cNvSpPr>
          <p:nvPr>
            <p:ph type="sldNum" sz="quarter" idx="12"/>
          </p:nvPr>
        </p:nvSpPr>
        <p:spPr/>
        <p:txBody>
          <a:bodyPr/>
          <a:lstStyle/>
          <a:p>
            <a:fld id="{7BB70465-92B7-48B1-996F-090AB0317929}" type="slidenum">
              <a:rPr lang="en-US" smtClean="0"/>
              <a:t>7</a:t>
            </a:fld>
            <a:endParaRPr lang="en-US"/>
          </a:p>
        </p:txBody>
      </p:sp>
      <p:sp>
        <p:nvSpPr>
          <p:cNvPr id="8" name="ZoneTexte 7">
            <a:extLst>
              <a:ext uri="{FF2B5EF4-FFF2-40B4-BE49-F238E27FC236}">
                <a16:creationId xmlns:a16="http://schemas.microsoft.com/office/drawing/2014/main" id="{46040BF4-1BFD-40AA-A25A-881DC7E6862F}"/>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54587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id="{DD882CC9-85F2-4C06-94FE-32C4081ABC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21" t="15216" r="7874" b="4956"/>
          <a:stretch/>
        </p:blipFill>
        <p:spPr bwMode="auto">
          <a:xfrm>
            <a:off x="3338224" y="5063774"/>
            <a:ext cx="1553153" cy="155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2">
            <a:extLst>
              <a:ext uri="{FF2B5EF4-FFF2-40B4-BE49-F238E27FC236}">
                <a16:creationId xmlns:a16="http://schemas.microsoft.com/office/drawing/2014/main" id="{E09604EB-6B5E-45BE-9007-56B145572A53}"/>
              </a:ext>
            </a:extLst>
          </p:cNvPr>
          <p:cNvSpPr txBox="1">
            <a:spLocks noChangeArrowheads="1"/>
          </p:cNvSpPr>
          <p:nvPr/>
        </p:nvSpPr>
        <p:spPr bwMode="auto">
          <a:xfrm>
            <a:off x="609600" y="1600200"/>
            <a:ext cx="2952624" cy="1631216"/>
          </a:xfrm>
          <a:prstGeom prst="rect">
            <a:avLst/>
          </a:prstGeom>
          <a:noFill/>
          <a:ln w="9525">
            <a:noFill/>
            <a:miter lim="800000"/>
            <a:headEnd/>
            <a:tailEnd/>
          </a:ln>
        </p:spPr>
        <p:txBody>
          <a:bodyPr wrap="square">
            <a:spAutoFit/>
          </a:bodyPr>
          <a:lstStyle/>
          <a:p>
            <a:r>
              <a:rPr lang="fr-FR" sz="2800" b="1">
                <a:ea typeface="MS PGothic" pitchFamily="34" charset="-128"/>
              </a:rPr>
              <a:t>TECTA</a:t>
            </a:r>
            <a:r>
              <a:rPr lang="fr-FR" sz="2800" b="1" baseline="30000">
                <a:ea typeface="MS PGothic" pitchFamily="34" charset="-128"/>
              </a:rPr>
              <a:t>TM</a:t>
            </a:r>
            <a:r>
              <a:rPr lang="fr-FR" sz="2800" b="1">
                <a:ea typeface="MS PGothic" pitchFamily="34" charset="-128"/>
              </a:rPr>
              <a:t> B16</a:t>
            </a:r>
          </a:p>
          <a:p>
            <a:r>
              <a:rPr lang="fr-FR" sz="2400" b="1">
                <a:ea typeface="MS PGothic" pitchFamily="34" charset="-128"/>
              </a:rPr>
              <a:t>Système de détection microbiologique automatique rapide</a:t>
            </a:r>
          </a:p>
        </p:txBody>
      </p:sp>
      <p:sp>
        <p:nvSpPr>
          <p:cNvPr id="14" name="Rectangle 4">
            <a:extLst>
              <a:ext uri="{FF2B5EF4-FFF2-40B4-BE49-F238E27FC236}">
                <a16:creationId xmlns:a16="http://schemas.microsoft.com/office/drawing/2014/main" id="{E090B8BA-79E2-4244-BC5D-E1904022C201}"/>
              </a:ext>
            </a:extLst>
          </p:cNvPr>
          <p:cNvSpPr>
            <a:spLocks noChangeArrowheads="1"/>
          </p:cNvSpPr>
          <p:nvPr/>
        </p:nvSpPr>
        <p:spPr bwMode="auto">
          <a:xfrm>
            <a:off x="213651" y="3588806"/>
            <a:ext cx="7172096" cy="1717393"/>
          </a:xfrm>
          <a:prstGeom prst="rect">
            <a:avLst/>
          </a:prstGeom>
          <a:noFill/>
          <a:ln w="9525">
            <a:noFill/>
            <a:miter lim="800000"/>
            <a:headEnd/>
            <a:tailEnd/>
          </a:ln>
        </p:spPr>
        <p:txBody>
          <a:bodyPr wrap="square" lIns="0" tIns="0" rIns="0" bIns="0">
            <a:spAutoFit/>
          </a:bodyPr>
          <a:lstStyle/>
          <a:p>
            <a:pPr marL="271463" indent="-271463">
              <a:spcBef>
                <a:spcPct val="40000"/>
              </a:spcBef>
              <a:buClr>
                <a:schemeClr val="tx2"/>
              </a:buClr>
              <a:buSzPct val="60000"/>
              <a:buFontTx/>
              <a:buBlip>
                <a:blip r:embed="rId3"/>
              </a:buBlip>
            </a:pPr>
            <a:r>
              <a:rPr lang="fr-FR" sz="1800" dirty="0"/>
              <a:t>Insensible à la turbidité ou à la couleur de l’échantillon</a:t>
            </a:r>
          </a:p>
          <a:p>
            <a:pPr marL="271463" indent="-271463">
              <a:spcBef>
                <a:spcPct val="40000"/>
              </a:spcBef>
              <a:buClr>
                <a:schemeClr val="tx2"/>
              </a:buClr>
              <a:buSzPct val="60000"/>
              <a:buFontTx/>
              <a:buBlip>
                <a:blip r:embed="rId3"/>
              </a:buBlip>
            </a:pPr>
            <a:r>
              <a:rPr lang="fr-FR" sz="1800" dirty="0"/>
              <a:t>Plage dynamique élevée : &lt; 1 UFC - 10⁸ UFC </a:t>
            </a:r>
            <a:br>
              <a:rPr lang="fr-FR" sz="1800" dirty="0"/>
            </a:br>
            <a:r>
              <a:rPr lang="fr-FR" sz="1800" dirty="0"/>
              <a:t>/ 100 ml</a:t>
            </a:r>
          </a:p>
          <a:p>
            <a:pPr marL="271463" indent="-271463">
              <a:spcBef>
                <a:spcPct val="40000"/>
              </a:spcBef>
              <a:buClr>
                <a:schemeClr val="tx2"/>
              </a:buClr>
              <a:buSzPct val="60000"/>
              <a:buFontTx/>
              <a:buBlip>
                <a:blip r:embed="rId3"/>
              </a:buBlip>
            </a:pPr>
            <a:r>
              <a:rPr lang="fr-FR" sz="1800" dirty="0"/>
              <a:t>Durée du test : 2 – 18 heures</a:t>
            </a:r>
          </a:p>
          <a:p>
            <a:pPr marL="271463" indent="-271463">
              <a:spcBef>
                <a:spcPct val="40000"/>
              </a:spcBef>
              <a:buClr>
                <a:schemeClr val="tx2"/>
              </a:buClr>
              <a:buSzPct val="60000"/>
              <a:buFontTx/>
              <a:buBlip>
                <a:blip r:embed="rId3"/>
              </a:buBlip>
            </a:pPr>
            <a:r>
              <a:rPr lang="fr-FR" sz="1800" dirty="0"/>
              <a:t>Fonctionnalités personnalisées</a:t>
            </a:r>
          </a:p>
        </p:txBody>
      </p:sp>
      <p:pic>
        <p:nvPicPr>
          <p:cNvPr id="20" name="Picture 3">
            <a:extLst>
              <a:ext uri="{FF2B5EF4-FFF2-40B4-BE49-F238E27FC236}">
                <a16:creationId xmlns:a16="http://schemas.microsoft.com/office/drawing/2014/main" id="{4FE635E3-EC62-4D87-BBEF-F3467D709E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498" t="12140" r="17471" b="12672"/>
          <a:stretch/>
        </p:blipFill>
        <p:spPr bwMode="auto">
          <a:xfrm>
            <a:off x="7505285" y="1600200"/>
            <a:ext cx="1433970" cy="27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a:extLst>
              <a:ext uri="{FF2B5EF4-FFF2-40B4-BE49-F238E27FC236}">
                <a16:creationId xmlns:a16="http://schemas.microsoft.com/office/drawing/2014/main" id="{2F428206-7319-4248-A2E3-EE6B1EA8E1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77624"/>
            <a:ext cx="261997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D93C47F6-2E0E-43BB-AA77-A1539FFBBA7D}"/>
              </a:ext>
            </a:extLst>
          </p:cNvPr>
          <p:cNvSpPr txBox="1"/>
          <p:nvPr/>
        </p:nvSpPr>
        <p:spPr>
          <a:xfrm>
            <a:off x="5029200" y="3916902"/>
            <a:ext cx="3037767" cy="3005375"/>
          </a:xfrm>
          <a:prstGeom prst="rect">
            <a:avLst/>
          </a:prstGeom>
          <a:noFill/>
          <a:ln>
            <a:solidFill>
              <a:srgbClr val="FF0000"/>
            </a:solidFill>
          </a:ln>
        </p:spPr>
        <p:txBody>
          <a:bodyPr wrap="square" rtlCol="0">
            <a:spAutoFit/>
          </a:bodyPr>
          <a:lstStyle/>
          <a:p>
            <a:pPr algn="ctr">
              <a:lnSpc>
                <a:spcPts val="2300"/>
              </a:lnSpc>
            </a:pPr>
            <a:r>
              <a:rPr lang="fr-FR" sz="1800" b="1">
                <a:solidFill>
                  <a:srgbClr val="FF0000"/>
                </a:solidFill>
              </a:rPr>
              <a:t>Durées de détection</a:t>
            </a:r>
          </a:p>
          <a:p>
            <a:pPr>
              <a:lnSpc>
                <a:spcPts val="2300"/>
              </a:lnSpc>
            </a:pPr>
            <a:r>
              <a:rPr lang="fr-FR" sz="1600" b="1">
                <a:solidFill>
                  <a:srgbClr val="FF0000"/>
                </a:solidFill>
              </a:rPr>
              <a:t>UFC / 100 ml et durées de détection</a:t>
            </a:r>
          </a:p>
          <a:p>
            <a:pPr>
              <a:lnSpc>
                <a:spcPts val="2300"/>
              </a:lnSpc>
            </a:pPr>
            <a:r>
              <a:rPr lang="fr-FR" sz="1600">
                <a:solidFill>
                  <a:srgbClr val="FF0000"/>
                </a:solidFill>
              </a:rPr>
              <a:t>&lt; 1 (absence)......16 heures</a:t>
            </a:r>
          </a:p>
          <a:p>
            <a:pPr>
              <a:lnSpc>
                <a:spcPts val="2300"/>
              </a:lnSpc>
            </a:pPr>
            <a:r>
              <a:rPr lang="fr-FR" sz="1600">
                <a:solidFill>
                  <a:srgbClr val="FF0000"/>
                </a:solidFill>
              </a:rPr>
              <a:t>1 UFC………….…..10 h 40</a:t>
            </a:r>
          </a:p>
          <a:p>
            <a:pPr>
              <a:lnSpc>
                <a:spcPts val="2300"/>
              </a:lnSpc>
            </a:pPr>
            <a:r>
              <a:rPr lang="fr-FR" sz="1600">
                <a:solidFill>
                  <a:srgbClr val="FF0000"/>
                </a:solidFill>
              </a:rPr>
              <a:t>100 UFC………….…..8 h 40</a:t>
            </a:r>
          </a:p>
          <a:p>
            <a:pPr>
              <a:lnSpc>
                <a:spcPts val="2300"/>
              </a:lnSpc>
            </a:pPr>
            <a:r>
              <a:rPr lang="fr-FR" sz="1600">
                <a:solidFill>
                  <a:srgbClr val="FF0000"/>
                </a:solidFill>
              </a:rPr>
              <a:t>1 000 UFC….…….7 h 30</a:t>
            </a:r>
          </a:p>
          <a:p>
            <a:pPr>
              <a:lnSpc>
                <a:spcPts val="2300"/>
              </a:lnSpc>
            </a:pPr>
            <a:r>
              <a:rPr lang="fr-FR" sz="1600">
                <a:solidFill>
                  <a:srgbClr val="FF0000"/>
                </a:solidFill>
              </a:rPr>
              <a:t>10 000 UFC….…….6 h 30</a:t>
            </a:r>
          </a:p>
          <a:p>
            <a:pPr>
              <a:lnSpc>
                <a:spcPts val="2300"/>
              </a:lnSpc>
            </a:pPr>
            <a:r>
              <a:rPr lang="fr-FR" sz="1600">
                <a:solidFill>
                  <a:srgbClr val="FF0000"/>
                </a:solidFill>
              </a:rPr>
              <a:t>10⁶ UFC…….……..4 h 20</a:t>
            </a:r>
          </a:p>
          <a:p>
            <a:pPr>
              <a:lnSpc>
                <a:spcPts val="2300"/>
              </a:lnSpc>
            </a:pPr>
            <a:r>
              <a:rPr lang="fr-FR" sz="1100" i="1">
                <a:solidFill>
                  <a:srgbClr val="FF0000"/>
                </a:solidFill>
              </a:rPr>
              <a:t>***calibrage par défaut – test E. coli uniquement</a:t>
            </a:r>
          </a:p>
        </p:txBody>
      </p:sp>
      <p:sp>
        <p:nvSpPr>
          <p:cNvPr id="24" name="Title 23">
            <a:extLst>
              <a:ext uri="{FF2B5EF4-FFF2-40B4-BE49-F238E27FC236}">
                <a16:creationId xmlns:a16="http://schemas.microsoft.com/office/drawing/2014/main" id="{12213B4C-C5ED-44F6-A046-2967E6C6F056}"/>
              </a:ext>
            </a:extLst>
          </p:cNvPr>
          <p:cNvSpPr>
            <a:spLocks noGrp="1"/>
          </p:cNvSpPr>
          <p:nvPr>
            <p:ph type="title"/>
          </p:nvPr>
        </p:nvSpPr>
        <p:spPr>
          <a:xfrm>
            <a:off x="457200" y="609600"/>
            <a:ext cx="4114800" cy="609600"/>
          </a:xfrm>
        </p:spPr>
        <p:txBody>
          <a:bodyPr/>
          <a:lstStyle/>
          <a:p>
            <a:pPr algn="l"/>
            <a:r>
              <a:rPr lang="fr-FR" sz="2400" b="0"/>
              <a:t>Présentation de la technologie </a:t>
            </a:r>
          </a:p>
        </p:txBody>
      </p:sp>
      <p:sp>
        <p:nvSpPr>
          <p:cNvPr id="2" name="Slide Number Placeholder 1">
            <a:extLst>
              <a:ext uri="{FF2B5EF4-FFF2-40B4-BE49-F238E27FC236}">
                <a16:creationId xmlns:a16="http://schemas.microsoft.com/office/drawing/2014/main" id="{535EF405-A7D9-43FA-89C0-91E9243801F7}"/>
              </a:ext>
            </a:extLst>
          </p:cNvPr>
          <p:cNvSpPr>
            <a:spLocks noGrp="1"/>
          </p:cNvSpPr>
          <p:nvPr>
            <p:ph type="sldNum" sz="quarter" idx="12"/>
          </p:nvPr>
        </p:nvSpPr>
        <p:spPr/>
        <p:txBody>
          <a:bodyPr/>
          <a:lstStyle/>
          <a:p>
            <a:fld id="{7BB70465-92B7-48B1-996F-090AB0317929}" type="slidenum">
              <a:rPr lang="en-US" smtClean="0"/>
              <a:t>8</a:t>
            </a:fld>
            <a:endParaRPr lang="en-US"/>
          </a:p>
        </p:txBody>
      </p:sp>
      <p:sp>
        <p:nvSpPr>
          <p:cNvPr id="10" name="ZoneTexte 9">
            <a:extLst>
              <a:ext uri="{FF2B5EF4-FFF2-40B4-BE49-F238E27FC236}">
                <a16:creationId xmlns:a16="http://schemas.microsoft.com/office/drawing/2014/main" id="{EF201E8B-142C-4E3B-9640-BB23E3FD69E3}"/>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Tree>
    <p:extLst>
      <p:ext uri="{BB962C8B-B14F-4D97-AF65-F5344CB8AC3E}">
        <p14:creationId xmlns:p14="http://schemas.microsoft.com/office/powerpoint/2010/main" val="342415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3DE68B3A-7314-4618-A2AB-43985CEF87A3}"/>
              </a:ext>
            </a:extLst>
          </p:cNvPr>
          <p:cNvPicPr>
            <a:picLocks noChangeAspect="1" noChangeArrowheads="1"/>
          </p:cNvPicPr>
          <p:nvPr/>
        </p:nvPicPr>
        <p:blipFill rotWithShape="1">
          <a:blip r:embed="rId2"/>
          <a:srcRect t="33857" r="15844" b="23096"/>
          <a:stretch/>
        </p:blipFill>
        <p:spPr bwMode="auto">
          <a:xfrm>
            <a:off x="1333836" y="5223356"/>
            <a:ext cx="4241737" cy="1482244"/>
          </a:xfrm>
          <a:prstGeom prst="rect">
            <a:avLst/>
          </a:prstGeom>
          <a:noFill/>
          <a:ln w="9525">
            <a:noFill/>
            <a:miter lim="800000"/>
            <a:headEnd/>
            <a:tailEnd/>
          </a:ln>
        </p:spPr>
      </p:pic>
      <p:pic>
        <p:nvPicPr>
          <p:cNvPr id="13" name="Picture 4" descr="http://i.istockimg.com/file_thumbview_approve/19379593/5/stock-photo-19379593-vorh%C3%A4ngeschloss-mit-kette.jpg">
            <a:extLst>
              <a:ext uri="{FF2B5EF4-FFF2-40B4-BE49-F238E27FC236}">
                <a16:creationId xmlns:a16="http://schemas.microsoft.com/office/drawing/2014/main" id="{E4944208-1E69-493D-A19C-780D63114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192" y="5212855"/>
            <a:ext cx="2245586" cy="14906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
            <a:extLst>
              <a:ext uri="{FF2B5EF4-FFF2-40B4-BE49-F238E27FC236}">
                <a16:creationId xmlns:a16="http://schemas.microsoft.com/office/drawing/2014/main" id="{A06DB236-31AB-47EF-8995-ED6F722DD870}"/>
              </a:ext>
            </a:extLst>
          </p:cNvPr>
          <p:cNvSpPr txBox="1">
            <a:spLocks noChangeArrowheads="1"/>
          </p:cNvSpPr>
          <p:nvPr/>
        </p:nvSpPr>
        <p:spPr bwMode="auto">
          <a:xfrm>
            <a:off x="633398" y="1600200"/>
            <a:ext cx="2952624" cy="1631216"/>
          </a:xfrm>
          <a:prstGeom prst="rect">
            <a:avLst/>
          </a:prstGeom>
          <a:noFill/>
          <a:ln w="9525">
            <a:noFill/>
            <a:miter lim="800000"/>
            <a:headEnd/>
            <a:tailEnd/>
          </a:ln>
        </p:spPr>
        <p:txBody>
          <a:bodyPr wrap="square">
            <a:spAutoFit/>
          </a:bodyPr>
          <a:lstStyle/>
          <a:p>
            <a:r>
              <a:rPr lang="fr-FR" sz="2800" b="1">
                <a:ea typeface="MS PGothic" pitchFamily="34" charset="-128"/>
              </a:rPr>
              <a:t>TECTA</a:t>
            </a:r>
            <a:r>
              <a:rPr lang="fr-FR" sz="2800" b="1" baseline="30000">
                <a:ea typeface="MS PGothic" pitchFamily="34" charset="-128"/>
              </a:rPr>
              <a:t>TM</a:t>
            </a:r>
            <a:r>
              <a:rPr lang="fr-FR" sz="2800" b="1">
                <a:ea typeface="MS PGothic" pitchFamily="34" charset="-128"/>
              </a:rPr>
              <a:t> B16</a:t>
            </a:r>
          </a:p>
          <a:p>
            <a:r>
              <a:rPr lang="fr-FR" sz="2400" b="1">
                <a:ea typeface="MS PGothic" pitchFamily="34" charset="-128"/>
              </a:rPr>
              <a:t>Système de détection microbiologique automatique rapide</a:t>
            </a:r>
          </a:p>
        </p:txBody>
      </p:sp>
      <p:sp>
        <p:nvSpPr>
          <p:cNvPr id="19" name="Rectangle 4">
            <a:extLst>
              <a:ext uri="{FF2B5EF4-FFF2-40B4-BE49-F238E27FC236}">
                <a16:creationId xmlns:a16="http://schemas.microsoft.com/office/drawing/2014/main" id="{9BBE5C62-660D-4A9F-8606-5DAE34F49855}"/>
              </a:ext>
            </a:extLst>
          </p:cNvPr>
          <p:cNvSpPr>
            <a:spLocks noChangeArrowheads="1"/>
          </p:cNvSpPr>
          <p:nvPr/>
        </p:nvSpPr>
        <p:spPr bwMode="auto">
          <a:xfrm>
            <a:off x="304800" y="3730639"/>
            <a:ext cx="8458200" cy="1298561"/>
          </a:xfrm>
          <a:prstGeom prst="rect">
            <a:avLst/>
          </a:prstGeom>
          <a:noFill/>
          <a:ln w="9525">
            <a:noFill/>
            <a:miter lim="800000"/>
            <a:headEnd/>
            <a:tailEnd/>
          </a:ln>
        </p:spPr>
        <p:txBody>
          <a:bodyPr wrap="square" lIns="0" tIns="0" rIns="0" bIns="0">
            <a:spAutoFit/>
          </a:bodyPr>
          <a:lstStyle/>
          <a:p>
            <a:pPr marL="271463" indent="-271463">
              <a:lnSpc>
                <a:spcPct val="80000"/>
              </a:lnSpc>
              <a:spcBef>
                <a:spcPct val="40000"/>
              </a:spcBef>
              <a:buClr>
                <a:schemeClr val="tx2"/>
              </a:buClr>
              <a:buSzPct val="60000"/>
              <a:buFontTx/>
              <a:buBlip>
                <a:blip r:embed="rId4"/>
              </a:buBlip>
            </a:pPr>
            <a:r>
              <a:rPr lang="fr-FR" dirty="0"/>
              <a:t>Répétabilité prouvée</a:t>
            </a:r>
          </a:p>
          <a:p>
            <a:pPr marL="271463" indent="-271463">
              <a:lnSpc>
                <a:spcPct val="80000"/>
              </a:lnSpc>
              <a:spcBef>
                <a:spcPct val="40000"/>
              </a:spcBef>
              <a:buClr>
                <a:schemeClr val="tx2"/>
              </a:buClr>
              <a:buSzPct val="60000"/>
              <a:buFontTx/>
              <a:buBlip>
                <a:blip r:embed="rId4"/>
              </a:buBlip>
            </a:pPr>
            <a:r>
              <a:rPr lang="fr-FR" dirty="0"/>
              <a:t>Analyse / contrôle continus de l’échantillon avec alerte par e-mail</a:t>
            </a:r>
          </a:p>
          <a:p>
            <a:pPr marL="271463" indent="-271463">
              <a:lnSpc>
                <a:spcPct val="80000"/>
              </a:lnSpc>
              <a:spcBef>
                <a:spcPct val="40000"/>
              </a:spcBef>
              <a:buClr>
                <a:schemeClr val="tx2"/>
              </a:buClr>
              <a:buSzPct val="60000"/>
              <a:buBlip>
                <a:blip r:embed="rId4"/>
              </a:buBlip>
            </a:pPr>
            <a:r>
              <a:rPr lang="fr-FR" dirty="0"/>
              <a:t>4 ou 16 tests quantitatifs ; tests présence/absence illimités</a:t>
            </a:r>
          </a:p>
          <a:p>
            <a:pPr marL="271463" indent="-271463">
              <a:lnSpc>
                <a:spcPts val="2500"/>
              </a:lnSpc>
              <a:spcBef>
                <a:spcPct val="40000"/>
              </a:spcBef>
              <a:buClr>
                <a:schemeClr val="tx2"/>
              </a:buClr>
              <a:buSzPct val="60000"/>
              <a:buBlip>
                <a:blip r:embed="rId4"/>
              </a:buBlip>
            </a:pPr>
            <a:r>
              <a:rPr lang="fr-FR" dirty="0"/>
              <a:t>Stockage sécurisé des rapports de test à des fins d’assurance qualité / contrôle qualité</a:t>
            </a:r>
          </a:p>
        </p:txBody>
      </p:sp>
      <p:pic>
        <p:nvPicPr>
          <p:cNvPr id="20" name="Picture 6" descr="http://www.lrsoutputmanagement.com/Portals/16/LRS%20Secure%20Documents.jpg?ver=2016-02-19-053703-717">
            <a:extLst>
              <a:ext uri="{FF2B5EF4-FFF2-40B4-BE49-F238E27FC236}">
                <a16:creationId xmlns:a16="http://schemas.microsoft.com/office/drawing/2014/main" id="{1222E9FC-A6F5-4ECB-8269-71C76188FB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72" t="6193" r="5707" b="8064"/>
          <a:stretch/>
        </p:blipFill>
        <p:spPr bwMode="auto">
          <a:xfrm>
            <a:off x="6251622" y="5083781"/>
            <a:ext cx="2435178" cy="16197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28C4BF8E-F900-40F4-AD25-A171F022877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53120" b="3720"/>
          <a:stretch/>
        </p:blipFill>
        <p:spPr bwMode="auto">
          <a:xfrm>
            <a:off x="4780213" y="1442437"/>
            <a:ext cx="3982787" cy="2748563"/>
          </a:xfrm>
          <a:prstGeom prst="rect">
            <a:avLst/>
          </a:prstGeom>
          <a:noFill/>
          <a:ln w="9525">
            <a:noFill/>
            <a:miter lim="800000"/>
            <a:headEnd/>
            <a:tailEnd/>
          </a:ln>
        </p:spPr>
      </p:pic>
      <p:sp>
        <p:nvSpPr>
          <p:cNvPr id="24" name="Title 23">
            <a:extLst>
              <a:ext uri="{FF2B5EF4-FFF2-40B4-BE49-F238E27FC236}">
                <a16:creationId xmlns:a16="http://schemas.microsoft.com/office/drawing/2014/main" id="{AF6ED9C6-97EF-4131-85D0-76484CA0020C}"/>
              </a:ext>
            </a:extLst>
          </p:cNvPr>
          <p:cNvSpPr>
            <a:spLocks noGrp="1"/>
          </p:cNvSpPr>
          <p:nvPr>
            <p:ph type="title"/>
          </p:nvPr>
        </p:nvSpPr>
        <p:spPr>
          <a:xfrm>
            <a:off x="457200" y="609600"/>
            <a:ext cx="4114800" cy="609600"/>
          </a:xfrm>
        </p:spPr>
        <p:txBody>
          <a:bodyPr/>
          <a:lstStyle/>
          <a:p>
            <a:pPr algn="l"/>
            <a:r>
              <a:rPr lang="fr-FR" sz="2400" b="0"/>
              <a:t>Présentation de la technologie </a:t>
            </a:r>
          </a:p>
        </p:txBody>
      </p:sp>
      <p:sp>
        <p:nvSpPr>
          <p:cNvPr id="2" name="Slide Number Placeholder 1">
            <a:extLst>
              <a:ext uri="{FF2B5EF4-FFF2-40B4-BE49-F238E27FC236}">
                <a16:creationId xmlns:a16="http://schemas.microsoft.com/office/drawing/2014/main" id="{4CA09A4C-0B11-4694-A50C-FC0D9A8F6CB0}"/>
              </a:ext>
            </a:extLst>
          </p:cNvPr>
          <p:cNvSpPr>
            <a:spLocks noGrp="1"/>
          </p:cNvSpPr>
          <p:nvPr>
            <p:ph type="sldNum" sz="quarter" idx="12"/>
          </p:nvPr>
        </p:nvSpPr>
        <p:spPr/>
        <p:txBody>
          <a:bodyPr/>
          <a:lstStyle/>
          <a:p>
            <a:fld id="{7BB70465-92B7-48B1-996F-090AB0317929}" type="slidenum">
              <a:rPr lang="en-US" smtClean="0"/>
              <a:t>9</a:t>
            </a:fld>
            <a:endParaRPr lang="en-US"/>
          </a:p>
        </p:txBody>
      </p:sp>
      <p:sp>
        <p:nvSpPr>
          <p:cNvPr id="10" name="ZoneTexte 9">
            <a:extLst>
              <a:ext uri="{FF2B5EF4-FFF2-40B4-BE49-F238E27FC236}">
                <a16:creationId xmlns:a16="http://schemas.microsoft.com/office/drawing/2014/main" id="{5ED2E34B-CD49-41AB-854B-607AEFF3A447}"/>
              </a:ext>
            </a:extLst>
          </p:cNvPr>
          <p:cNvSpPr txBox="1"/>
          <p:nvPr/>
        </p:nvSpPr>
        <p:spPr>
          <a:xfrm>
            <a:off x="7467600" y="683401"/>
            <a:ext cx="838200" cy="461665"/>
          </a:xfrm>
          <a:prstGeom prst="rect">
            <a:avLst/>
          </a:prstGeom>
          <a:solidFill>
            <a:srgbClr val="E5152C"/>
          </a:solidFill>
        </p:spPr>
        <p:txBody>
          <a:bodyPr wrap="square" rtlCol="0">
            <a:spAutoFit/>
          </a:bodyPr>
          <a:lstStyle/>
          <a:p>
            <a:pPr algn="ctr"/>
            <a:r>
              <a:rPr lang="fr-FR" sz="1200" b="1" i="1">
                <a:solidFill>
                  <a:schemeClr val="bg1"/>
                </a:solidFill>
              </a:rPr>
              <a:t>E. Coli </a:t>
            </a:r>
            <a:br>
              <a:rPr lang="fr-FR" sz="1200" b="1">
                <a:solidFill>
                  <a:schemeClr val="bg1"/>
                </a:solidFill>
              </a:rPr>
            </a:br>
            <a:r>
              <a:rPr lang="fr-FR" sz="1200" b="1">
                <a:solidFill>
                  <a:schemeClr val="bg1"/>
                </a:solidFill>
              </a:rPr>
              <a:t>détectée</a:t>
            </a:r>
          </a:p>
        </p:txBody>
      </p:sp>
      <p:sp>
        <p:nvSpPr>
          <p:cNvPr id="3" name="ZoneTexte 2">
            <a:extLst>
              <a:ext uri="{FF2B5EF4-FFF2-40B4-BE49-F238E27FC236}">
                <a16:creationId xmlns:a16="http://schemas.microsoft.com/office/drawing/2014/main" id="{54829BA8-34E3-48C1-8243-FF87BFCA7980}"/>
              </a:ext>
            </a:extLst>
          </p:cNvPr>
          <p:cNvSpPr txBox="1"/>
          <p:nvPr/>
        </p:nvSpPr>
        <p:spPr>
          <a:xfrm>
            <a:off x="5151685" y="1505790"/>
            <a:ext cx="3916116" cy="276999"/>
          </a:xfrm>
          <a:prstGeom prst="rect">
            <a:avLst/>
          </a:prstGeom>
          <a:solidFill>
            <a:schemeClr val="bg1"/>
          </a:solidFill>
        </p:spPr>
        <p:txBody>
          <a:bodyPr wrap="square" rtlCol="0">
            <a:spAutoFit/>
          </a:bodyPr>
          <a:lstStyle/>
          <a:p>
            <a:r>
              <a:rPr lang="fr-FR" sz="1200" b="1"/>
              <a:t>Réaction E. coli optique brute sur 16 échantillons enrichis</a:t>
            </a:r>
          </a:p>
        </p:txBody>
      </p:sp>
      <p:sp>
        <p:nvSpPr>
          <p:cNvPr id="15" name="ZoneTexte 14">
            <a:extLst>
              <a:ext uri="{FF2B5EF4-FFF2-40B4-BE49-F238E27FC236}">
                <a16:creationId xmlns:a16="http://schemas.microsoft.com/office/drawing/2014/main" id="{2DD796DA-A82F-46DC-B23C-8DA1D0148CE3}"/>
              </a:ext>
            </a:extLst>
          </p:cNvPr>
          <p:cNvSpPr txBox="1"/>
          <p:nvPr/>
        </p:nvSpPr>
        <p:spPr>
          <a:xfrm rot="16200000">
            <a:off x="3968559" y="2510412"/>
            <a:ext cx="2089250" cy="276999"/>
          </a:xfrm>
          <a:prstGeom prst="rect">
            <a:avLst/>
          </a:prstGeom>
          <a:solidFill>
            <a:schemeClr val="bg1"/>
          </a:solidFill>
        </p:spPr>
        <p:txBody>
          <a:bodyPr wrap="square" rtlCol="0">
            <a:spAutoFit/>
          </a:bodyPr>
          <a:lstStyle/>
          <a:p>
            <a:r>
              <a:rPr lang="fr-FR" sz="1200" b="1"/>
              <a:t>Pourcentage réaction totale</a:t>
            </a:r>
          </a:p>
        </p:txBody>
      </p:sp>
      <p:sp>
        <p:nvSpPr>
          <p:cNvPr id="16" name="ZoneTexte 15">
            <a:extLst>
              <a:ext uri="{FF2B5EF4-FFF2-40B4-BE49-F238E27FC236}">
                <a16:creationId xmlns:a16="http://schemas.microsoft.com/office/drawing/2014/main" id="{460DEA62-5EF1-4876-87F3-119A1829B5D8}"/>
              </a:ext>
            </a:extLst>
          </p:cNvPr>
          <p:cNvSpPr txBox="1"/>
          <p:nvPr/>
        </p:nvSpPr>
        <p:spPr>
          <a:xfrm>
            <a:off x="6629400" y="3867329"/>
            <a:ext cx="1112907" cy="276999"/>
          </a:xfrm>
          <a:prstGeom prst="rect">
            <a:avLst/>
          </a:prstGeom>
          <a:solidFill>
            <a:schemeClr val="bg1"/>
          </a:solidFill>
        </p:spPr>
        <p:txBody>
          <a:bodyPr wrap="square" rtlCol="0">
            <a:spAutoFit/>
          </a:bodyPr>
          <a:lstStyle/>
          <a:p>
            <a:r>
              <a:rPr lang="fr-FR" sz="1200" b="1" dirty="0"/>
              <a:t>Durée (heures)</a:t>
            </a:r>
          </a:p>
        </p:txBody>
      </p:sp>
      <p:sp>
        <p:nvSpPr>
          <p:cNvPr id="17" name="ZoneTexte 16">
            <a:extLst>
              <a:ext uri="{FF2B5EF4-FFF2-40B4-BE49-F238E27FC236}">
                <a16:creationId xmlns:a16="http://schemas.microsoft.com/office/drawing/2014/main" id="{DBED11E3-5913-41FB-8494-B0CDA67A375A}"/>
              </a:ext>
            </a:extLst>
          </p:cNvPr>
          <p:cNvSpPr txBox="1"/>
          <p:nvPr/>
        </p:nvSpPr>
        <p:spPr>
          <a:xfrm>
            <a:off x="990600" y="5135940"/>
            <a:ext cx="3204591" cy="1569660"/>
          </a:xfrm>
          <a:prstGeom prst="rect">
            <a:avLst/>
          </a:prstGeom>
          <a:solidFill>
            <a:schemeClr val="bg1">
              <a:lumMod val="85000"/>
            </a:schemeClr>
          </a:solidFill>
        </p:spPr>
        <p:txBody>
          <a:bodyPr wrap="square" rtlCol="0">
            <a:spAutoFit/>
          </a:bodyPr>
          <a:lstStyle/>
          <a:p>
            <a:r>
              <a:rPr lang="fr-FR" sz="800" dirty="0">
                <a:latin typeface="Aller Light" panose="020B0503040302020204" pitchFamily="34" charset="0"/>
              </a:rPr>
              <a:t>Résultats du test</a:t>
            </a:r>
            <a:br>
              <a:rPr lang="fr-FR" sz="800" dirty="0">
                <a:latin typeface="Aller Light" panose="020B0503040302020204" pitchFamily="34" charset="0"/>
              </a:rPr>
            </a:br>
            <a:br>
              <a:rPr lang="fr-FR" sz="800" dirty="0">
                <a:latin typeface="Aller Light" panose="020B0503040302020204" pitchFamily="34" charset="0"/>
              </a:rPr>
            </a:br>
            <a:r>
              <a:rPr lang="fr-FR" sz="800" dirty="0">
                <a:latin typeface="Aller Light" panose="020B0503040302020204" pitchFamily="34" charset="0"/>
              </a:rPr>
              <a:t>Résultat E. coli : Présence</a:t>
            </a:r>
            <a:br>
              <a:rPr lang="fr-FR" sz="800" dirty="0">
                <a:latin typeface="Aller Light" panose="020B0503040302020204" pitchFamily="34" charset="0"/>
              </a:rPr>
            </a:br>
            <a:r>
              <a:rPr lang="fr-FR" sz="800" dirty="0">
                <a:latin typeface="Aller Light" panose="020B0503040302020204" pitchFamily="34" charset="0"/>
              </a:rPr>
              <a:t>Durée de détection EC : 10 h 4 m 6 s // Quantité : 140 UFC/100 ml</a:t>
            </a:r>
          </a:p>
          <a:p>
            <a:r>
              <a:rPr lang="fr-FR" sz="800" dirty="0">
                <a:latin typeface="Aller Light" panose="020B0503040302020204" pitchFamily="34" charset="0"/>
              </a:rPr>
              <a:t>[Calibrage par défaut EC-35.5 rév. 1.0]</a:t>
            </a:r>
          </a:p>
          <a:p>
            <a:endParaRPr lang="fr-FR" sz="800" dirty="0">
              <a:latin typeface="Aller Light" panose="020B0503040302020204" pitchFamily="34" charset="0"/>
            </a:endParaRPr>
          </a:p>
          <a:p>
            <a:r>
              <a:rPr lang="fr-FR" sz="800" dirty="0">
                <a:latin typeface="Aller Light" panose="020B0503040302020204" pitchFamily="34" charset="0"/>
              </a:rPr>
              <a:t>Résultat coliformes totaux : Présence</a:t>
            </a:r>
            <a:br>
              <a:rPr lang="fr-FR" sz="800" dirty="0">
                <a:latin typeface="Aller Light" panose="020B0503040302020204" pitchFamily="34" charset="0"/>
              </a:rPr>
            </a:br>
            <a:r>
              <a:rPr lang="fr-FR" sz="800" dirty="0">
                <a:latin typeface="Aller Light" panose="020B0503040302020204" pitchFamily="34" charset="0"/>
              </a:rPr>
              <a:t>Durée de détection coliformes totaux : 10 h 17 m 23 s // Quantité : 3 000 UFC/100 ml</a:t>
            </a:r>
          </a:p>
          <a:p>
            <a:r>
              <a:rPr lang="fr-FR" sz="800" dirty="0">
                <a:latin typeface="Aller Light" panose="020B0503040302020204" pitchFamily="34" charset="0"/>
              </a:rPr>
              <a:t>[Calibrage par défaut TC-35.5 rév. 2.0]</a:t>
            </a:r>
          </a:p>
          <a:p>
            <a:endParaRPr lang="fr-FR" sz="800" dirty="0">
              <a:latin typeface="Aller Light" panose="020B0503040302020204" pitchFamily="34" charset="0"/>
            </a:endParaRPr>
          </a:p>
          <a:p>
            <a:endParaRPr lang="fr-FR" sz="800" dirty="0">
              <a:latin typeface="Aller Light" panose="020B0503040302020204" pitchFamily="34" charset="0"/>
            </a:endParaRPr>
          </a:p>
        </p:txBody>
      </p:sp>
    </p:spTree>
    <p:extLst>
      <p:ext uri="{BB962C8B-B14F-4D97-AF65-F5344CB8AC3E}">
        <p14:creationId xmlns:p14="http://schemas.microsoft.com/office/powerpoint/2010/main" val="709153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3389</Words>
  <Application>Microsoft Office PowerPoint</Application>
  <PresentationFormat>Affichage à l'écran (4:3)</PresentationFormat>
  <Paragraphs>685</Paragraphs>
  <Slides>41</Slides>
  <Notes>3</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41</vt:i4>
      </vt:variant>
    </vt:vector>
  </HeadingPairs>
  <TitlesOfParts>
    <vt:vector size="49" baseType="lpstr">
      <vt:lpstr>Aller Light</vt:lpstr>
      <vt:lpstr>Arial</vt:lpstr>
      <vt:lpstr>Arial Black</vt:lpstr>
      <vt:lpstr>Berlin Sans FB</vt:lpstr>
      <vt:lpstr>Calibri</vt:lpstr>
      <vt:lpstr>TheSerif Veolia W7 Bold</vt:lpstr>
      <vt:lpstr>Times New Roman</vt:lpstr>
      <vt:lpstr>Office Theme</vt:lpstr>
      <vt:lpstr>Présentation PowerPoint</vt:lpstr>
      <vt:lpstr>Présentation PowerPoint</vt:lpstr>
      <vt:lpstr>Présentation de l’entreprise</vt:lpstr>
      <vt:lpstr>Le problème</vt:lpstr>
      <vt:lpstr>La solution… </vt:lpstr>
      <vt:lpstr>Présentation de la technologie </vt:lpstr>
      <vt:lpstr>Présentation de la technologie </vt:lpstr>
      <vt:lpstr>Présentation de la technologie </vt:lpstr>
      <vt:lpstr>Présentation de la technologie </vt:lpstr>
      <vt:lpstr>Fonctionnement – Facilité d’utilisation</vt:lpstr>
      <vt:lpstr>Tecta en action – Ce que l’on ne voit pas</vt:lpstr>
      <vt:lpstr>Tecta en action – Ce que l’on voit</vt:lpstr>
      <vt:lpstr>Interprétation et reporting automatiques</vt:lpstr>
      <vt:lpstr>Comparaison – Le meilleur des deux méthodes</vt:lpstr>
      <vt:lpstr>Délai raccourci entre l’échantillonnage et le résultat</vt:lpstr>
      <vt:lpstr>Échantillonnage et test – Limites et opportunités</vt:lpstr>
      <vt:lpstr>Économies</vt:lpstr>
      <vt:lpstr>Applications</vt:lpstr>
      <vt:lpstr>Applications</vt:lpstr>
      <vt:lpstr>Nouveauté :  échantillons haut volume / très concentrés</vt:lpstr>
      <vt:lpstr>Nouveauté :  échantillons haut volume / très concentrés</vt:lpstr>
      <vt:lpstr>Nouveauté :  échantillons haut volume / très concentrés</vt:lpstr>
      <vt:lpstr>Validation – Précision et approbations</vt:lpstr>
      <vt:lpstr>Validation – Précision et approbations</vt:lpstr>
      <vt:lpstr>Validation – Précision et approbations</vt:lpstr>
      <vt:lpstr>Validation – Précision et approbations</vt:lpstr>
      <vt:lpstr>Validation – Précision et approbations</vt:lpstr>
      <vt:lpstr>Études de cas et réussites</vt:lpstr>
      <vt:lpstr>Études de cas et réussites</vt:lpstr>
      <vt:lpstr>Études de cas et réussites</vt:lpstr>
      <vt:lpstr>Études de cas et réussites</vt:lpstr>
      <vt:lpstr>Études de cas et réussites</vt:lpstr>
      <vt:lpstr>Études de cas et réussites</vt:lpstr>
      <vt:lpstr>Études de cas et réussites</vt:lpstr>
      <vt:lpstr>Études de cas et réussites</vt:lpstr>
      <vt:lpstr>Études de cas et réussites</vt:lpstr>
      <vt:lpstr>Études de cas et réussites</vt:lpstr>
      <vt:lpstr>Mises en œuvre remarquables de la solution Tecta B16</vt:lpstr>
      <vt:lpstr>Présentation PowerPoint</vt:lpstr>
      <vt:lpstr>Synthèse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Julie</cp:lastModifiedBy>
  <cp:revision>214</cp:revision>
  <dcterms:created xsi:type="dcterms:W3CDTF">2016-07-22T18:17:30Z</dcterms:created>
  <dcterms:modified xsi:type="dcterms:W3CDTF">2019-02-04T10:33:47Z</dcterms:modified>
</cp:coreProperties>
</file>